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8288000" cy="10287000"/>
  <p:notesSz cx="6858000" cy="9144000"/>
  <p:embeddedFontLst>
    <p:embeddedFont>
      <p:font typeface="Shadows Into Light Two" charset="1" panose="02000506000000020004"/>
      <p:regular r:id="rId35"/>
    </p:embeddedFont>
    <p:embeddedFont>
      <p:font typeface="Public Sans" charset="1" panose="00000000000000000000"/>
      <p:regular r:id="rId36"/>
    </p:embeddedFont>
    <p:embeddedFont>
      <p:font typeface="Public Sans Bold" charset="1" panose="00000000000000000000"/>
      <p:regular r:id="rId37"/>
    </p:embeddedFont>
    <p:embeddedFont>
      <p:font typeface="Open Sans" charset="1" panose="020B0606030504020204"/>
      <p:regular r:id="rId38"/>
    </p:embeddedFont>
    <p:embeddedFont>
      <p:font typeface="Open Sans Bold" charset="1" panose="020B0806030504020204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824" r="0" b="-13755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9385386" y="7475568"/>
            <a:ext cx="0" cy="1109410"/>
          </a:xfrm>
          <a:prstGeom prst="line">
            <a:avLst/>
          </a:prstGeom>
          <a:ln cap="flat" w="38100">
            <a:solidFill>
              <a:srgbClr val="29272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6280729" y="6746542"/>
            <a:ext cx="6500263" cy="633776"/>
          </a:xfrm>
          <a:custGeom>
            <a:avLst/>
            <a:gdLst/>
            <a:ahLst/>
            <a:cxnLst/>
            <a:rect r="r" b="b" t="t" l="l"/>
            <a:pathLst>
              <a:path h="633776" w="6500263">
                <a:moveTo>
                  <a:pt x="0" y="0"/>
                </a:moveTo>
                <a:lnTo>
                  <a:pt x="6500264" y="0"/>
                </a:lnTo>
                <a:lnTo>
                  <a:pt x="6500264" y="633776"/>
                </a:lnTo>
                <a:lnTo>
                  <a:pt x="0" y="633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293619">
            <a:off x="15339809" y="806787"/>
            <a:ext cx="3090615" cy="1393586"/>
          </a:xfrm>
          <a:custGeom>
            <a:avLst/>
            <a:gdLst/>
            <a:ahLst/>
            <a:cxnLst/>
            <a:rect r="r" b="b" t="t" l="l"/>
            <a:pathLst>
              <a:path h="1393586" w="3090615">
                <a:moveTo>
                  <a:pt x="0" y="0"/>
                </a:moveTo>
                <a:lnTo>
                  <a:pt x="3090615" y="0"/>
                </a:lnTo>
                <a:lnTo>
                  <a:pt x="3090615" y="1393586"/>
                </a:lnTo>
                <a:lnTo>
                  <a:pt x="0" y="1393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39241">
            <a:off x="3750833" y="8512354"/>
            <a:ext cx="2936731" cy="1254785"/>
          </a:xfrm>
          <a:custGeom>
            <a:avLst/>
            <a:gdLst/>
            <a:ahLst/>
            <a:cxnLst/>
            <a:rect r="r" b="b" t="t" l="l"/>
            <a:pathLst>
              <a:path h="1254785" w="2936731">
                <a:moveTo>
                  <a:pt x="0" y="0"/>
                </a:moveTo>
                <a:lnTo>
                  <a:pt x="2936731" y="0"/>
                </a:lnTo>
                <a:lnTo>
                  <a:pt x="2936731" y="1254785"/>
                </a:lnTo>
                <a:lnTo>
                  <a:pt x="0" y="12547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34885" y="-9553"/>
            <a:ext cx="3074209" cy="4343571"/>
          </a:xfrm>
          <a:custGeom>
            <a:avLst/>
            <a:gdLst/>
            <a:ahLst/>
            <a:cxnLst/>
            <a:rect r="r" b="b" t="t" l="l"/>
            <a:pathLst>
              <a:path h="4343571" w="3074209">
                <a:moveTo>
                  <a:pt x="0" y="0"/>
                </a:moveTo>
                <a:lnTo>
                  <a:pt x="3074209" y="0"/>
                </a:lnTo>
                <a:lnTo>
                  <a:pt x="3074209" y="4343571"/>
                </a:lnTo>
                <a:lnTo>
                  <a:pt x="0" y="43435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92133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true" rot="0">
            <a:off x="15482233" y="8584978"/>
            <a:ext cx="2805767" cy="1932550"/>
          </a:xfrm>
          <a:custGeom>
            <a:avLst/>
            <a:gdLst/>
            <a:ahLst/>
            <a:cxnLst/>
            <a:rect r="r" b="b" t="t" l="l"/>
            <a:pathLst>
              <a:path h="1932550" w="2805767">
                <a:moveTo>
                  <a:pt x="2805767" y="1932550"/>
                </a:moveTo>
                <a:lnTo>
                  <a:pt x="0" y="1932550"/>
                </a:lnTo>
                <a:lnTo>
                  <a:pt x="0" y="0"/>
                </a:lnTo>
                <a:lnTo>
                  <a:pt x="2805767" y="0"/>
                </a:lnTo>
                <a:lnTo>
                  <a:pt x="2805767" y="193255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29186" t="0" r="0" b="-144691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440574" y="1574296"/>
            <a:ext cx="12180573" cy="4772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2"/>
              </a:lnSpc>
            </a:pPr>
            <a:r>
              <a:rPr lang="en-US" sz="15003" spc="300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Réunion de</a:t>
            </a:r>
          </a:p>
          <a:p>
            <a:pPr algn="ctr">
              <a:lnSpc>
                <a:spcPts val="12002"/>
              </a:lnSpc>
            </a:pPr>
          </a:p>
          <a:p>
            <a:pPr algn="ctr">
              <a:lnSpc>
                <a:spcPts val="12002"/>
              </a:lnSpc>
            </a:pPr>
            <a:r>
              <a:rPr lang="en-US" sz="15003" spc="300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rentrée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31292" y="7773115"/>
            <a:ext cx="4732928" cy="504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2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Enseignant(e)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823780" y="7827407"/>
            <a:ext cx="5070993" cy="472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99"/>
              </a:lnSpc>
            </a:pPr>
            <a:r>
              <a:rPr lang="en-US" b="true" sz="359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Classe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11818" y="2608790"/>
            <a:ext cx="13580224" cy="3839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5"/>
              </a:lnSpc>
            </a:pPr>
            <a:r>
              <a:rPr lang="en-US" sz="491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E/ Les devoirs </a:t>
            </a:r>
          </a:p>
          <a:p>
            <a:pPr algn="l" marL="1062213" indent="-531107" lvl="1">
              <a:lnSpc>
                <a:spcPts val="7675"/>
              </a:lnSpc>
              <a:buFont typeface="Arial"/>
              <a:buChar char="•"/>
            </a:pP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Agenda remis par la mairie</a:t>
            </a:r>
          </a:p>
          <a:p>
            <a:pPr algn="l" marL="1062213" indent="-531107" lvl="1">
              <a:lnSpc>
                <a:spcPts val="7675"/>
              </a:lnSpc>
              <a:buFont typeface="Arial"/>
              <a:buChar char="•"/>
            </a:pP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Cahier de texte en ligne : accès ENT One ?</a:t>
            </a:r>
          </a:p>
          <a:p>
            <a:pPr algn="l">
              <a:lnSpc>
                <a:spcPts val="787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711470" y="1171575"/>
            <a:ext cx="14865060" cy="1045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684247" indent="-842123" lvl="1">
              <a:lnSpc>
                <a:spcPts val="7801"/>
              </a:lnSpc>
              <a:buAutoNum type="arabicPeriod" startAt="1"/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La classe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11818" y="2608790"/>
            <a:ext cx="13347482" cy="4810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5"/>
              </a:lnSpc>
            </a:pPr>
            <a:r>
              <a:rPr lang="en-US" sz="491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F/ Les évaluations et LSU</a:t>
            </a:r>
          </a:p>
          <a:p>
            <a:pPr algn="l" marL="1062213" indent="-531107" lvl="1">
              <a:lnSpc>
                <a:spcPts val="7675"/>
              </a:lnSpc>
              <a:buFont typeface="Arial"/>
              <a:buChar char="•"/>
            </a:pP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Evaluation diagnostiques</a:t>
            </a:r>
          </a:p>
          <a:p>
            <a:pPr algn="l" marL="1062213" indent="-531107" lvl="1">
              <a:lnSpc>
                <a:spcPts val="7675"/>
              </a:lnSpc>
              <a:buFont typeface="Arial"/>
              <a:buChar char="•"/>
            </a:pP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Evaluations nationales</a:t>
            </a:r>
          </a:p>
          <a:p>
            <a:pPr algn="l" marL="1062213" indent="-531107" lvl="1">
              <a:lnSpc>
                <a:spcPts val="7675"/>
              </a:lnSpc>
              <a:buFont typeface="Arial"/>
              <a:buChar char="•"/>
            </a:pP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LSU</a:t>
            </a:r>
          </a:p>
          <a:p>
            <a:pPr algn="l">
              <a:lnSpc>
                <a:spcPts val="787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711470" y="1171575"/>
            <a:ext cx="14865060" cy="1045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684247" indent="-842123" lvl="1">
              <a:lnSpc>
                <a:spcPts val="7801"/>
              </a:lnSpc>
              <a:buAutoNum type="arabicPeriod" startAt="1"/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La classe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11818" y="2608790"/>
            <a:ext cx="13347482" cy="3839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5"/>
              </a:lnSpc>
            </a:pPr>
            <a:r>
              <a:rPr lang="en-US" sz="491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G/ Communication école/maison</a:t>
            </a:r>
          </a:p>
          <a:p>
            <a:pPr algn="l" marL="1062213" indent="-531107" lvl="1">
              <a:lnSpc>
                <a:spcPts val="7675"/>
              </a:lnSpc>
              <a:buFont typeface="Arial"/>
              <a:buChar char="•"/>
            </a:pP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Supports</a:t>
            </a:r>
          </a:p>
          <a:p>
            <a:pPr algn="l" marL="1062213" indent="-531107" lvl="1">
              <a:lnSpc>
                <a:spcPts val="7675"/>
              </a:lnSpc>
              <a:buFont typeface="Arial"/>
              <a:buChar char="•"/>
            </a:pP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Mes disponibilités : </a:t>
            </a:r>
          </a:p>
          <a:p>
            <a:pPr algn="l">
              <a:lnSpc>
                <a:spcPts val="787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711470" y="1171575"/>
            <a:ext cx="14865060" cy="1045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684247" indent="-842123" lvl="1">
              <a:lnSpc>
                <a:spcPts val="7801"/>
              </a:lnSpc>
              <a:buAutoNum type="arabicPeriod" startAt="1"/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La classe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11818" y="2608790"/>
            <a:ext cx="13347482" cy="6753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5"/>
              </a:lnSpc>
            </a:pPr>
            <a:r>
              <a:rPr lang="en-US" sz="491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G/ Les APC</a:t>
            </a:r>
          </a:p>
          <a:p>
            <a:pPr algn="l" marL="1062213" indent="-531107" lvl="1">
              <a:lnSpc>
                <a:spcPts val="7675"/>
              </a:lnSpc>
              <a:buFont typeface="Arial"/>
              <a:buChar char="•"/>
            </a:pP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Jours</a:t>
            </a:r>
          </a:p>
          <a:p>
            <a:pPr algn="l" marL="1062213" indent="-531107" lvl="1">
              <a:lnSpc>
                <a:spcPts val="7675"/>
              </a:lnSpc>
              <a:buFont typeface="Arial"/>
              <a:buChar char="•"/>
            </a:pP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Horaires : </a:t>
            </a:r>
          </a:p>
          <a:p>
            <a:pPr algn="l" marL="1062213" indent="-531107" lvl="1">
              <a:lnSpc>
                <a:spcPts val="7675"/>
              </a:lnSpc>
              <a:buFont typeface="Arial"/>
              <a:buChar char="•"/>
            </a:pP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Nombre d’élèves : </a:t>
            </a:r>
          </a:p>
          <a:p>
            <a:pPr algn="l" marL="1062213" indent="-531107" lvl="1">
              <a:lnSpc>
                <a:spcPts val="7675"/>
              </a:lnSpc>
              <a:buFont typeface="Arial"/>
              <a:buChar char="•"/>
            </a:pP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Pourquoi ?</a:t>
            </a:r>
          </a:p>
          <a:p>
            <a:pPr algn="l" marL="1062213" indent="-531107" lvl="1">
              <a:lnSpc>
                <a:spcPts val="7675"/>
              </a:lnSpc>
              <a:buFont typeface="Arial"/>
              <a:buChar char="•"/>
            </a:pP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Notions étudiées : </a:t>
            </a:r>
          </a:p>
          <a:p>
            <a:pPr algn="l">
              <a:lnSpc>
                <a:spcPts val="787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711470" y="1171575"/>
            <a:ext cx="14865060" cy="1045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684247" indent="-842123" lvl="1">
              <a:lnSpc>
                <a:spcPts val="7801"/>
              </a:lnSpc>
              <a:buAutoNum type="arabicPeriod" startAt="1"/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La classe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11818" y="2608790"/>
            <a:ext cx="13347482" cy="2867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62213" indent="-531107" lvl="1">
              <a:lnSpc>
                <a:spcPts val="7675"/>
              </a:lnSpc>
              <a:buFont typeface="Arial"/>
              <a:buChar char="•"/>
            </a:pP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Pourquoi ?</a:t>
            </a:r>
          </a:p>
          <a:p>
            <a:pPr algn="l" marL="1062213" indent="-531107" lvl="1">
              <a:lnSpc>
                <a:spcPts val="7675"/>
              </a:lnSpc>
              <a:buFont typeface="Arial"/>
              <a:buChar char="•"/>
            </a:pP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Montant </a:t>
            </a:r>
          </a:p>
          <a:p>
            <a:pPr algn="l">
              <a:lnSpc>
                <a:spcPts val="787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394240" y="917070"/>
            <a:ext cx="14865060" cy="1045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801"/>
              </a:lnSpc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2.La coopérative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11818" y="2608790"/>
            <a:ext cx="13347482" cy="6753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62213" indent="-531107" lvl="1">
              <a:lnSpc>
                <a:spcPts val="7675"/>
              </a:lnSpc>
              <a:buFont typeface="Arial"/>
              <a:buChar char="•"/>
            </a:pP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Lutte contre le harcèlement scolaire</a:t>
            </a:r>
          </a:p>
          <a:p>
            <a:pPr algn="l" marL="1062213" indent="-531107" lvl="1">
              <a:lnSpc>
                <a:spcPts val="7675"/>
              </a:lnSpc>
              <a:buFont typeface="Arial"/>
              <a:buChar char="•"/>
            </a:pP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Prévention et traitement</a:t>
            </a:r>
          </a:p>
          <a:p>
            <a:pPr algn="l">
              <a:lnSpc>
                <a:spcPts val="7675"/>
              </a:lnSpc>
            </a:pPr>
          </a:p>
          <a:p>
            <a:pPr algn="l">
              <a:lnSpc>
                <a:spcPts val="7675"/>
              </a:lnSpc>
            </a:pPr>
            <a:r>
              <a:rPr lang="en-US" sz="491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Traitement - Comment ?</a:t>
            </a:r>
          </a:p>
          <a:p>
            <a:pPr algn="l" marL="1062213" indent="-531107" lvl="1">
              <a:lnSpc>
                <a:spcPts val="7675"/>
              </a:lnSpc>
              <a:buFont typeface="Arial"/>
              <a:buChar char="•"/>
            </a:pP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Directrice/directeur, enseignant(e)</a:t>
            </a:r>
          </a:p>
          <a:p>
            <a:pPr algn="l" marL="1062213" indent="-531107" lvl="1">
              <a:lnSpc>
                <a:spcPts val="7675"/>
              </a:lnSpc>
              <a:buFont typeface="Arial"/>
              <a:buChar char="•"/>
            </a:pP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Hors temps scolaire : 3018</a:t>
            </a:r>
          </a:p>
          <a:p>
            <a:pPr algn="l">
              <a:lnSpc>
                <a:spcPts val="787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394240" y="917103"/>
            <a:ext cx="14865060" cy="1045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801"/>
              </a:lnSpc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3.Protocole pHARE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697294" y="2874406"/>
            <a:ext cx="8475083" cy="6724033"/>
          </a:xfrm>
          <a:custGeom>
            <a:avLst/>
            <a:gdLst/>
            <a:ahLst/>
            <a:cxnLst/>
            <a:rect r="r" b="b" t="t" l="l"/>
            <a:pathLst>
              <a:path h="6724033" w="8475083">
                <a:moveTo>
                  <a:pt x="0" y="0"/>
                </a:moveTo>
                <a:lnTo>
                  <a:pt x="8475083" y="0"/>
                </a:lnTo>
                <a:lnTo>
                  <a:pt x="8475083" y="6724034"/>
                </a:lnTo>
                <a:lnTo>
                  <a:pt x="0" y="67240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394240" y="917103"/>
            <a:ext cx="14865060" cy="1045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801"/>
              </a:lnSpc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3.Protocole pHARE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32887" y="2574286"/>
            <a:ext cx="6754161" cy="7233063"/>
          </a:xfrm>
          <a:custGeom>
            <a:avLst/>
            <a:gdLst/>
            <a:ahLst/>
            <a:cxnLst/>
            <a:rect r="r" b="b" t="t" l="l"/>
            <a:pathLst>
              <a:path h="7233063" w="6754161">
                <a:moveTo>
                  <a:pt x="0" y="0"/>
                </a:moveTo>
                <a:lnTo>
                  <a:pt x="6754161" y="0"/>
                </a:lnTo>
                <a:lnTo>
                  <a:pt x="6754161" y="7233063"/>
                </a:lnTo>
                <a:lnTo>
                  <a:pt x="0" y="72330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394240" y="917103"/>
            <a:ext cx="14865060" cy="1045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801"/>
              </a:lnSpc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3.Protocole pHARE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577573" y="2507611"/>
            <a:ext cx="5929418" cy="6581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92727"/>
                </a:solidFill>
                <a:latin typeface="Open Sans"/>
                <a:ea typeface="Open Sans"/>
                <a:cs typeface="Open Sans"/>
                <a:sym typeface="Open Sans"/>
              </a:rPr>
              <a:t>Une </a:t>
            </a:r>
            <a:r>
              <a:rPr lang="en-US" sz="3399" b="true">
                <a:solidFill>
                  <a:srgbClr val="29272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mesure conservatoire</a:t>
            </a:r>
            <a:r>
              <a:rPr lang="en-US" sz="3399">
                <a:solidFill>
                  <a:srgbClr val="292727"/>
                </a:solidFill>
                <a:latin typeface="Open Sans"/>
                <a:ea typeface="Open Sans"/>
                <a:cs typeface="Open Sans"/>
                <a:sym typeface="Open Sans"/>
              </a:rPr>
              <a:t> est une action provisoire et rapide prise dans l’intérêt de la victime présumée, avant même que l’enquête soit terminée.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92727"/>
                </a:solidFill>
                <a:latin typeface="Open Sans"/>
                <a:ea typeface="Open Sans"/>
                <a:cs typeface="Open Sans"/>
                <a:sym typeface="Open Sans"/>
              </a:rPr>
              <a:t>Elle vise uniquement à prévenir un nouveau passage à l’acte ou à mettre fin à une situation de souffrance.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422028" y="2944496"/>
            <a:ext cx="10173643" cy="5971950"/>
          </a:xfrm>
          <a:custGeom>
            <a:avLst/>
            <a:gdLst/>
            <a:ahLst/>
            <a:cxnLst/>
            <a:rect r="r" b="b" t="t" l="l"/>
            <a:pathLst>
              <a:path h="5971950" w="10173643">
                <a:moveTo>
                  <a:pt x="0" y="0"/>
                </a:moveTo>
                <a:lnTo>
                  <a:pt x="10173643" y="0"/>
                </a:lnTo>
                <a:lnTo>
                  <a:pt x="10173643" y="5971949"/>
                </a:lnTo>
                <a:lnTo>
                  <a:pt x="0" y="59719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394240" y="917103"/>
            <a:ext cx="14865060" cy="1045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801"/>
              </a:lnSpc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3.Protocole pHARE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11818" y="2608790"/>
            <a:ext cx="13347482" cy="7725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5"/>
              </a:lnSpc>
            </a:pPr>
            <a:r>
              <a:rPr lang="en-US" sz="491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A/ Education à la vie affective et relationnelle</a:t>
            </a:r>
          </a:p>
          <a:p>
            <a:pPr algn="l" marL="1062213" indent="-531107" lvl="1">
              <a:lnSpc>
                <a:spcPts val="7675"/>
              </a:lnSpc>
              <a:buFont typeface="Arial"/>
              <a:buChar char="•"/>
            </a:pP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Au moins 3 séances par an adaptées à chaque âge conformém</a:t>
            </a: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ent à la loi en vigueur depuis 2001</a:t>
            </a:r>
          </a:p>
          <a:p>
            <a:pPr algn="l" marL="1062213" indent="-531107" lvl="1">
              <a:lnSpc>
                <a:spcPts val="7675"/>
              </a:lnSpc>
              <a:buFont typeface="Arial"/>
              <a:buChar char="•"/>
            </a:pP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Les questions liées à la sexualité ne sont pas abordées.</a:t>
            </a:r>
          </a:p>
          <a:p>
            <a:pPr algn="l">
              <a:lnSpc>
                <a:spcPts val="787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394240" y="917103"/>
            <a:ext cx="14865060" cy="1045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801"/>
              </a:lnSpc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4.EVAR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22642" y="6702722"/>
            <a:ext cx="14307375" cy="5476872"/>
          </a:xfrm>
          <a:custGeom>
            <a:avLst/>
            <a:gdLst/>
            <a:ahLst/>
            <a:cxnLst/>
            <a:rect r="r" b="b" t="t" l="l"/>
            <a:pathLst>
              <a:path h="5476872" w="14307375">
                <a:moveTo>
                  <a:pt x="0" y="0"/>
                </a:moveTo>
                <a:lnTo>
                  <a:pt x="14307374" y="0"/>
                </a:lnTo>
                <a:lnTo>
                  <a:pt x="14307374" y="5476872"/>
                </a:lnTo>
                <a:lnTo>
                  <a:pt x="0" y="5476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227826" y="-114300"/>
            <a:ext cx="5384164" cy="1784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00"/>
              </a:lnSpc>
            </a:pPr>
            <a:r>
              <a:rPr lang="en-US" sz="11000" spc="220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Sommaire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936964" y="1772152"/>
            <a:ext cx="13510473" cy="8290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81"/>
              </a:lnSpc>
            </a:pPr>
            <a:r>
              <a:rPr lang="en-US" sz="3785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1) La classe</a:t>
            </a:r>
          </a:p>
          <a:p>
            <a:pPr algn="l" marL="817323" indent="-408661" lvl="1">
              <a:lnSpc>
                <a:spcPts val="5981"/>
              </a:lnSpc>
              <a:buFont typeface="Arial"/>
              <a:buChar char="•"/>
            </a:pPr>
            <a:r>
              <a:rPr lang="en-US" sz="3785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Emploi du temps                  - </a:t>
            </a:r>
            <a:r>
              <a:rPr lang="en-US" sz="3785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E.P.S</a:t>
            </a:r>
          </a:p>
          <a:p>
            <a:pPr algn="l" marL="817323" indent="-408661" lvl="1">
              <a:lnSpc>
                <a:spcPts val="5981"/>
              </a:lnSpc>
              <a:buFont typeface="Arial"/>
              <a:buChar char="•"/>
            </a:pPr>
            <a:r>
              <a:rPr lang="en-US" sz="3785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Fonctionnement                   - Correction des cahiers</a:t>
            </a:r>
          </a:p>
          <a:p>
            <a:pPr algn="l" marL="817323" indent="-408661" lvl="1">
              <a:lnSpc>
                <a:spcPts val="5981"/>
              </a:lnSpc>
              <a:buFont typeface="Arial"/>
              <a:buChar char="•"/>
            </a:pPr>
            <a:r>
              <a:rPr lang="en-US" sz="3785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Les devoirs, les évaluations et les LSU</a:t>
            </a:r>
          </a:p>
          <a:p>
            <a:pPr algn="l" marL="817323" indent="-408661" lvl="1">
              <a:lnSpc>
                <a:spcPts val="5981"/>
              </a:lnSpc>
              <a:buFont typeface="Arial"/>
              <a:buChar char="•"/>
            </a:pPr>
            <a:r>
              <a:rPr lang="en-US" sz="3785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La communication école/maison</a:t>
            </a:r>
          </a:p>
          <a:p>
            <a:pPr algn="l" marL="817323" indent="-408661" lvl="1">
              <a:lnSpc>
                <a:spcPts val="5981"/>
              </a:lnSpc>
              <a:buFont typeface="Arial"/>
              <a:buChar char="•"/>
            </a:pPr>
            <a:r>
              <a:rPr lang="en-US" sz="3785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Les APC</a:t>
            </a:r>
          </a:p>
          <a:p>
            <a:pPr algn="l">
              <a:lnSpc>
                <a:spcPts val="5981"/>
              </a:lnSpc>
            </a:pPr>
            <a:r>
              <a:rPr lang="en-US" sz="3785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2) La coopérative</a:t>
            </a:r>
          </a:p>
          <a:p>
            <a:pPr algn="l">
              <a:lnSpc>
                <a:spcPts val="5981"/>
              </a:lnSpc>
            </a:pPr>
            <a:r>
              <a:rPr lang="en-US" sz="3785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3) Protocole pHARE</a:t>
            </a:r>
          </a:p>
          <a:p>
            <a:pPr algn="l">
              <a:lnSpc>
                <a:spcPts val="5981"/>
              </a:lnSpc>
            </a:pPr>
            <a:r>
              <a:rPr lang="en-US" sz="3785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4) Education à la vie affective et relationnelle</a:t>
            </a:r>
          </a:p>
          <a:p>
            <a:pPr algn="l">
              <a:lnSpc>
                <a:spcPts val="5981"/>
              </a:lnSpc>
            </a:pPr>
            <a:r>
              <a:rPr lang="en-US" sz="3785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5) Les écrans et les réseaux sociaux</a:t>
            </a:r>
          </a:p>
          <a:p>
            <a:pPr algn="l">
              <a:lnSpc>
                <a:spcPts val="5981"/>
              </a:lnSpc>
            </a:pPr>
            <a:r>
              <a:rPr lang="en-US" sz="3785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6) Les différents projets 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11818" y="2646890"/>
            <a:ext cx="13347482" cy="7073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71"/>
              </a:lnSpc>
            </a:pPr>
            <a:r>
              <a:rPr lang="en-US" sz="401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B/ Les objectifs </a:t>
            </a:r>
          </a:p>
          <a:p>
            <a:pPr algn="l" marL="867908" indent="-433954" lvl="1">
              <a:lnSpc>
                <a:spcPts val="6271"/>
              </a:lnSpc>
              <a:buFont typeface="Arial"/>
              <a:buChar char="•"/>
            </a:pPr>
            <a:r>
              <a:rPr lang="en-US" b="true" sz="40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Apprendre à se connaître et à connaître son corps</a:t>
            </a:r>
          </a:p>
          <a:p>
            <a:pPr algn="l" marL="867908" indent="-433954" lvl="1">
              <a:lnSpc>
                <a:spcPts val="6271"/>
              </a:lnSpc>
              <a:buFont typeface="Arial"/>
              <a:buChar char="•"/>
            </a:pPr>
            <a:r>
              <a:rPr lang="en-US" b="true" sz="40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Améliorer le bien-être, encourager les élèves à s’exprimer</a:t>
            </a:r>
          </a:p>
          <a:p>
            <a:pPr algn="l" marL="867908" indent="-433954" lvl="1">
              <a:lnSpc>
                <a:spcPts val="6271"/>
              </a:lnSpc>
              <a:buFont typeface="Arial"/>
              <a:buChar char="•"/>
            </a:pPr>
            <a:r>
              <a:rPr lang="en-US" b="true" sz="40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Permettre des choix responsables</a:t>
            </a:r>
          </a:p>
          <a:p>
            <a:pPr algn="l" marL="867908" indent="-433954" lvl="1">
              <a:lnSpc>
                <a:spcPts val="6271"/>
              </a:lnSpc>
              <a:buFont typeface="Arial"/>
              <a:buChar char="•"/>
            </a:pPr>
            <a:r>
              <a:rPr lang="en-US" b="true" sz="40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Respecter les autres et vivre ensemble grâce au respect et à l’empathie</a:t>
            </a:r>
          </a:p>
          <a:p>
            <a:pPr algn="l" marL="867908" indent="-433954" lvl="1">
              <a:lnSpc>
                <a:spcPts val="6271"/>
              </a:lnSpc>
              <a:buFont typeface="Arial"/>
              <a:buChar char="•"/>
            </a:pPr>
            <a:r>
              <a:rPr lang="en-US" b="true" sz="40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Prévenir les violences sexistes et sexuelles</a:t>
            </a:r>
          </a:p>
          <a:p>
            <a:pPr algn="l">
              <a:lnSpc>
                <a:spcPts val="643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394240" y="917103"/>
            <a:ext cx="14865060" cy="1045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801"/>
              </a:lnSpc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4.EVAR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911818" y="3973464"/>
            <a:ext cx="13058261" cy="5000572"/>
          </a:xfrm>
          <a:custGeom>
            <a:avLst/>
            <a:gdLst/>
            <a:ahLst/>
            <a:cxnLst/>
            <a:rect r="r" b="b" t="t" l="l"/>
            <a:pathLst>
              <a:path h="5000572" w="13058261">
                <a:moveTo>
                  <a:pt x="0" y="0"/>
                </a:moveTo>
                <a:lnTo>
                  <a:pt x="13058261" y="0"/>
                </a:lnTo>
                <a:lnTo>
                  <a:pt x="13058261" y="5000571"/>
                </a:lnTo>
                <a:lnTo>
                  <a:pt x="0" y="50005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911818" y="2646890"/>
            <a:ext cx="13347482" cy="740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71"/>
              </a:lnSpc>
            </a:pPr>
            <a:r>
              <a:rPr lang="en-US" sz="401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C/ Les trois principes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394240" y="917103"/>
            <a:ext cx="14865060" cy="1045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801"/>
              </a:lnSpc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4.EVAR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870833" y="5373576"/>
            <a:ext cx="14760674" cy="2268996"/>
          </a:xfrm>
          <a:custGeom>
            <a:avLst/>
            <a:gdLst/>
            <a:ahLst/>
            <a:cxnLst/>
            <a:rect r="r" b="b" t="t" l="l"/>
            <a:pathLst>
              <a:path h="2268996" w="14760674">
                <a:moveTo>
                  <a:pt x="0" y="0"/>
                </a:moveTo>
                <a:lnTo>
                  <a:pt x="14760675" y="0"/>
                </a:lnTo>
                <a:lnTo>
                  <a:pt x="14760675" y="2268996"/>
                </a:lnTo>
                <a:lnTo>
                  <a:pt x="0" y="22689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870833" y="3755952"/>
            <a:ext cx="14760674" cy="1333066"/>
          </a:xfrm>
          <a:custGeom>
            <a:avLst/>
            <a:gdLst/>
            <a:ahLst/>
            <a:cxnLst/>
            <a:rect r="r" b="b" t="t" l="l"/>
            <a:pathLst>
              <a:path h="1333066" w="14760674">
                <a:moveTo>
                  <a:pt x="0" y="0"/>
                </a:moveTo>
                <a:lnTo>
                  <a:pt x="14760675" y="0"/>
                </a:lnTo>
                <a:lnTo>
                  <a:pt x="14760675" y="1333066"/>
                </a:lnTo>
                <a:lnTo>
                  <a:pt x="0" y="13330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911818" y="2646890"/>
            <a:ext cx="13347482" cy="740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71"/>
              </a:lnSpc>
            </a:pPr>
            <a:r>
              <a:rPr lang="en-US" sz="401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D/ En CM2 (exemple)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394240" y="917103"/>
            <a:ext cx="14865060" cy="1045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801"/>
              </a:lnSpc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4.EVAR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782277" y="3526817"/>
            <a:ext cx="6356958" cy="6356958"/>
          </a:xfrm>
          <a:custGeom>
            <a:avLst/>
            <a:gdLst/>
            <a:ahLst/>
            <a:cxnLst/>
            <a:rect r="r" b="b" t="t" l="l"/>
            <a:pathLst>
              <a:path h="6356958" w="6356958">
                <a:moveTo>
                  <a:pt x="0" y="0"/>
                </a:moveTo>
                <a:lnTo>
                  <a:pt x="6356959" y="0"/>
                </a:lnTo>
                <a:lnTo>
                  <a:pt x="6356959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911818" y="2608790"/>
            <a:ext cx="13347482" cy="918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5"/>
              </a:lnSpc>
            </a:pPr>
            <a:r>
              <a:rPr lang="en-US" sz="491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A/ Les écrans : les chiffres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394240" y="917103"/>
            <a:ext cx="14865060" cy="1045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801"/>
              </a:lnSpc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5.Les écrans et les réseaux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384426" y="3987728"/>
            <a:ext cx="7615456" cy="5621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27"/>
              </a:lnSpc>
            </a:pPr>
            <a:r>
              <a:rPr lang="en-US" sz="411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Des conséquences sur : </a:t>
            </a:r>
          </a:p>
          <a:p>
            <a:pPr algn="l" marL="889498" indent="-444749" lvl="1">
              <a:lnSpc>
                <a:spcPts val="6427"/>
              </a:lnSpc>
              <a:buFont typeface="Arial"/>
              <a:buChar char="•"/>
            </a:pPr>
            <a:r>
              <a:rPr lang="en-US" b="true" sz="41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leur santé (sommeil, pb de vue...) </a:t>
            </a:r>
          </a:p>
          <a:p>
            <a:pPr algn="l" marL="889498" indent="-444749" lvl="1">
              <a:lnSpc>
                <a:spcPts val="6427"/>
              </a:lnSpc>
              <a:buFont typeface="Arial"/>
              <a:buChar char="•"/>
            </a:pPr>
            <a:r>
              <a:rPr lang="en-US" b="true" sz="41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leur développement</a:t>
            </a:r>
          </a:p>
          <a:p>
            <a:pPr algn="l" marL="889498" indent="-444749" lvl="1">
              <a:lnSpc>
                <a:spcPts val="6427"/>
              </a:lnSpc>
              <a:buFont typeface="Arial"/>
              <a:buChar char="•"/>
            </a:pPr>
            <a:r>
              <a:rPr lang="en-US" b="true" sz="41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les apprentissages (concentration, mémorisation)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11818" y="2608790"/>
            <a:ext cx="13347482" cy="7078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5"/>
              </a:lnSpc>
            </a:pPr>
            <a:r>
              <a:rPr lang="en-US" sz="491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A/ Les écrans : les recommandations (source info.gouv.fr)</a:t>
            </a:r>
          </a:p>
          <a:p>
            <a:pPr algn="l" marL="630424" indent="-315212" lvl="1">
              <a:lnSpc>
                <a:spcPts val="4555"/>
              </a:lnSpc>
              <a:buFont typeface="Arial"/>
              <a:buChar char="•"/>
            </a:pPr>
            <a:r>
              <a:rPr lang="en-US" b="true" sz="2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pas d'exposition aux écrans pour les enfants de moins de trois ans, </a:t>
            </a:r>
          </a:p>
          <a:p>
            <a:pPr algn="l" marL="630424" indent="-315212" lvl="1">
              <a:lnSpc>
                <a:spcPts val="4555"/>
              </a:lnSpc>
              <a:buFont typeface="Arial"/>
              <a:buChar char="•"/>
            </a:pPr>
            <a:r>
              <a:rPr lang="en-US" b="true" sz="2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un usage déconseillé jusqu'à six ans, ou limité, occasionnel, en privilégiant les contenus éducatifs avec un adulte,</a:t>
            </a:r>
          </a:p>
          <a:p>
            <a:pPr algn="l" marL="630424" indent="-315212" lvl="1">
              <a:lnSpc>
                <a:spcPts val="4555"/>
              </a:lnSpc>
              <a:buFont typeface="Arial"/>
              <a:buChar char="•"/>
            </a:pPr>
            <a:r>
              <a:rPr lang="en-US" b="true" sz="2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une exposition modérée et contrôlée à partir de six ans,</a:t>
            </a:r>
          </a:p>
          <a:p>
            <a:pPr algn="l" marL="630424" indent="-315212" lvl="1">
              <a:lnSpc>
                <a:spcPts val="4555"/>
              </a:lnSpc>
              <a:buFont typeface="Arial"/>
              <a:buChar char="•"/>
            </a:pPr>
            <a:r>
              <a:rPr lang="en-US" b="true" sz="2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pas de téléphone portable avant onze ans,</a:t>
            </a:r>
          </a:p>
          <a:p>
            <a:pPr algn="l" marL="630424" indent="-315212" lvl="1">
              <a:lnSpc>
                <a:spcPts val="4555"/>
              </a:lnSpc>
              <a:buFont typeface="Arial"/>
              <a:buChar char="•"/>
            </a:pPr>
            <a:r>
              <a:rPr lang="en-US" b="true" sz="2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pas de téléphone portable avec internet avant treize ans,</a:t>
            </a:r>
          </a:p>
          <a:p>
            <a:pPr algn="l" marL="630424" indent="-315212" lvl="1">
              <a:lnSpc>
                <a:spcPts val="4555"/>
              </a:lnSpc>
              <a:buFont typeface="Arial"/>
              <a:buChar char="•"/>
            </a:pPr>
            <a:r>
              <a:rPr lang="en-US" b="true" sz="2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pas d'accès aux réseaux sociaux avant quinze ans,</a:t>
            </a:r>
          </a:p>
          <a:p>
            <a:pPr algn="l" marL="630424" indent="-315212" lvl="1">
              <a:lnSpc>
                <a:spcPts val="4555"/>
              </a:lnSpc>
              <a:buFont typeface="Arial"/>
              <a:buChar char="•"/>
            </a:pPr>
            <a:r>
              <a:rPr lang="en-US" b="true" sz="2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un accès uniquement aux réseaux sociaux « éthiques » après quinze ans.</a:t>
            </a:r>
          </a:p>
          <a:p>
            <a:pPr algn="l">
              <a:lnSpc>
                <a:spcPts val="4555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394240" y="917103"/>
            <a:ext cx="14865060" cy="1045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801"/>
              </a:lnSpc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5.Les écrans et les réseaux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11818" y="2608790"/>
            <a:ext cx="13347482" cy="405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5"/>
              </a:lnSpc>
            </a:pPr>
            <a:r>
              <a:rPr lang="en-US" sz="491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B/ Les réseaux sociaux</a:t>
            </a:r>
          </a:p>
          <a:p>
            <a:pPr algn="l" marL="695193" indent="-347596" lvl="1">
              <a:lnSpc>
                <a:spcPts val="5023"/>
              </a:lnSpc>
              <a:buFont typeface="Arial"/>
              <a:buChar char="•"/>
            </a:pPr>
            <a:r>
              <a:rPr lang="en-US" b="true" sz="32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Les réseaux sociaux sont interdits au moins de 13 ans</a:t>
            </a:r>
          </a:p>
          <a:p>
            <a:pPr algn="l" marL="695193" indent="-347596" lvl="1">
              <a:lnSpc>
                <a:spcPts val="5023"/>
              </a:lnSpc>
              <a:buFont typeface="Arial"/>
              <a:buChar char="•"/>
            </a:pPr>
            <a:r>
              <a:rPr lang="en-US" b="true" sz="32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Loi du 7 juillet 2023 : majorité numérique à 15 ans pour s’inscrire seul sur un réseau social</a:t>
            </a:r>
          </a:p>
          <a:p>
            <a:pPr algn="l" marL="695193" indent="-347596" lvl="1">
              <a:lnSpc>
                <a:spcPts val="5023"/>
              </a:lnSpc>
              <a:buFont typeface="Arial"/>
              <a:buChar char="•"/>
            </a:pPr>
            <a:r>
              <a:rPr lang="en-US" b="true" sz="32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En cas de cyberharcèlement : 3018</a:t>
            </a:r>
          </a:p>
          <a:p>
            <a:pPr algn="l">
              <a:lnSpc>
                <a:spcPts val="4555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394240" y="917103"/>
            <a:ext cx="14865060" cy="1045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801"/>
              </a:lnSpc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5.Les écrans et les réseaux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11818" y="2608790"/>
            <a:ext cx="13347482" cy="1896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5"/>
              </a:lnSpc>
            </a:pPr>
            <a:r>
              <a:rPr lang="en-US" sz="491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A/ </a:t>
            </a:r>
          </a:p>
          <a:p>
            <a:pPr algn="l">
              <a:lnSpc>
                <a:spcPts val="787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394240" y="917103"/>
            <a:ext cx="14865060" cy="1045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801"/>
              </a:lnSpc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6.Les différents projets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11818" y="2608790"/>
            <a:ext cx="13347482" cy="1896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5"/>
              </a:lnSpc>
            </a:pPr>
            <a:r>
              <a:rPr lang="en-US" sz="491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B/ </a:t>
            </a:r>
          </a:p>
          <a:p>
            <a:pPr algn="l">
              <a:lnSpc>
                <a:spcPts val="787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394240" y="917103"/>
            <a:ext cx="14865060" cy="1045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801"/>
              </a:lnSpc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6.Les différents projets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11818" y="2608790"/>
            <a:ext cx="13347482" cy="2867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5"/>
              </a:lnSpc>
            </a:pPr>
            <a:r>
              <a:rPr lang="en-US" sz="491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C/ </a:t>
            </a:r>
          </a:p>
          <a:p>
            <a:pPr algn="l">
              <a:lnSpc>
                <a:spcPts val="7675"/>
              </a:lnSpc>
            </a:pPr>
          </a:p>
          <a:p>
            <a:pPr algn="l">
              <a:lnSpc>
                <a:spcPts val="787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394240" y="917103"/>
            <a:ext cx="14865060" cy="1045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801"/>
              </a:lnSpc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6.Les différents projets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793540" y="3534835"/>
            <a:ext cx="14865060" cy="1045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801"/>
              </a:lnSpc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Des questions 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020255" y="6862658"/>
            <a:ext cx="13347482" cy="2867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5"/>
              </a:lnSpc>
            </a:pPr>
            <a:r>
              <a:rPr lang="en-US" sz="491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MERCI !</a:t>
            </a:r>
          </a:p>
          <a:p>
            <a:pPr algn="l">
              <a:lnSpc>
                <a:spcPts val="7675"/>
              </a:lnSpc>
            </a:pPr>
          </a:p>
          <a:p>
            <a:pPr algn="l">
              <a:lnSpc>
                <a:spcPts val="7871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11818" y="2599265"/>
            <a:ext cx="13347482" cy="5830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62213" indent="-531107" lvl="1">
              <a:lnSpc>
                <a:spcPts val="7773"/>
              </a:lnSpc>
              <a:buFont typeface="Arial"/>
              <a:buChar char="•"/>
            </a:pP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...... élèves</a:t>
            </a:r>
          </a:p>
          <a:p>
            <a:pPr algn="l" marL="1062213" indent="-531107" lvl="1">
              <a:lnSpc>
                <a:spcPts val="7773"/>
              </a:lnSpc>
              <a:buFont typeface="Arial"/>
              <a:buChar char="•"/>
            </a:pP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..... d’AESH</a:t>
            </a:r>
          </a:p>
          <a:p>
            <a:pPr algn="l" marL="1062213" indent="-531107" lvl="1">
              <a:lnSpc>
                <a:spcPts val="7773"/>
              </a:lnSpc>
              <a:buFont typeface="Arial"/>
              <a:buChar char="•"/>
            </a:pPr>
          </a:p>
          <a:p>
            <a:pPr algn="l" marL="1062213" indent="-531107" lvl="1">
              <a:lnSpc>
                <a:spcPts val="7773"/>
              </a:lnSpc>
              <a:buFont typeface="Arial"/>
              <a:buChar char="•"/>
            </a:pPr>
          </a:p>
          <a:p>
            <a:pPr algn="l" marL="1062213" indent="-531107" lvl="1">
              <a:lnSpc>
                <a:spcPts val="7773"/>
              </a:lnSpc>
              <a:buFont typeface="Arial"/>
              <a:buChar char="•"/>
            </a:pPr>
          </a:p>
          <a:p>
            <a:pPr algn="l">
              <a:lnSpc>
                <a:spcPts val="7773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711470" y="1171575"/>
            <a:ext cx="14865060" cy="1045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684247" indent="-842123" lvl="1">
              <a:lnSpc>
                <a:spcPts val="7801"/>
              </a:lnSpc>
              <a:buAutoNum type="arabicPeriod" startAt="1"/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La classe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11818" y="2608790"/>
            <a:ext cx="13347482" cy="2691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63"/>
              </a:lnSpc>
            </a:pPr>
            <a:r>
              <a:rPr lang="en-US" sz="471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A/ L'emploi du temps</a:t>
            </a:r>
          </a:p>
          <a:p>
            <a:pPr algn="l" marL="911087" indent="-455544" lvl="1">
              <a:lnSpc>
                <a:spcPts val="6583"/>
              </a:lnSpc>
              <a:buFont typeface="Arial"/>
              <a:buChar char="•"/>
            </a:pPr>
            <a:r>
              <a:rPr lang="en-US" b="true" sz="42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EPS </a:t>
            </a:r>
            <a:r>
              <a:rPr lang="en-US" sz="421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: </a:t>
            </a:r>
          </a:p>
          <a:p>
            <a:pPr algn="l">
              <a:lnSpc>
                <a:spcPts val="787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711470" y="1171575"/>
            <a:ext cx="14865060" cy="1045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684247" indent="-842123" lvl="1">
              <a:lnSpc>
                <a:spcPts val="7801"/>
              </a:lnSpc>
              <a:buAutoNum type="arabicPeriod" startAt="1"/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La classe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11818" y="2637365"/>
            <a:ext cx="13347482" cy="4011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27"/>
              </a:lnSpc>
            </a:pPr>
            <a:r>
              <a:rPr lang="en-US" sz="411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B/ L'EPS</a:t>
            </a:r>
          </a:p>
          <a:p>
            <a:pPr algn="l" marL="889498" indent="-444749" lvl="1">
              <a:lnSpc>
                <a:spcPts val="6427"/>
              </a:lnSpc>
              <a:buFont typeface="Arial"/>
              <a:buChar char="•"/>
            </a:pPr>
            <a:r>
              <a:rPr lang="en-US" b="true" sz="41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Piscine : </a:t>
            </a:r>
            <a:r>
              <a:rPr lang="en-US" b="true" sz="4119">
                <a:solidFill>
                  <a:srgbClr val="FF313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dates ?</a:t>
            </a:r>
            <a:r>
              <a:rPr lang="en-US" sz="4119">
                <a:solidFill>
                  <a:srgbClr val="FF313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411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1 ou 2 parent(s) pour nous accompagner (agrément) ? </a:t>
            </a:r>
          </a:p>
          <a:p>
            <a:pPr algn="l" marL="889498" indent="-444749" lvl="1">
              <a:lnSpc>
                <a:spcPts val="6427"/>
              </a:lnSpc>
              <a:buFont typeface="Arial"/>
              <a:buChar char="•"/>
            </a:pPr>
            <a:r>
              <a:rPr lang="en-US" b="true" sz="41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Agrément </a:t>
            </a:r>
            <a:r>
              <a:rPr lang="en-US" sz="411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: </a:t>
            </a:r>
            <a:r>
              <a:rPr lang="en-US" sz="4119">
                <a:solidFill>
                  <a:srgbClr val="FF3131"/>
                </a:solidFill>
                <a:latin typeface="Public Sans"/>
                <a:ea typeface="Public Sans"/>
                <a:cs typeface="Public Sans"/>
                <a:sym typeface="Public Sans"/>
              </a:rPr>
              <a:t>date ? QUI ?</a:t>
            </a:r>
          </a:p>
          <a:p>
            <a:pPr algn="l">
              <a:lnSpc>
                <a:spcPts val="659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711470" y="1171575"/>
            <a:ext cx="14865060" cy="1045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684247" indent="-842123" lvl="1">
              <a:lnSpc>
                <a:spcPts val="7801"/>
              </a:lnSpc>
              <a:buAutoNum type="arabicPeriod" startAt="1"/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La classe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11818" y="2608790"/>
            <a:ext cx="13347482" cy="2861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5"/>
              </a:lnSpc>
            </a:pPr>
            <a:r>
              <a:rPr lang="en-US" sz="491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C/ Fonctionnement</a:t>
            </a:r>
          </a:p>
          <a:p>
            <a:pPr algn="l" marL="1062213" indent="-531107" lvl="1">
              <a:lnSpc>
                <a:spcPts val="7675"/>
              </a:lnSpc>
              <a:buFont typeface="Arial"/>
              <a:buChar char="•"/>
            </a:pP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Des ateliers autonomes</a:t>
            </a:r>
          </a:p>
          <a:p>
            <a:pPr algn="l" marL="1062213" indent="-531107" lvl="1">
              <a:lnSpc>
                <a:spcPts val="7675"/>
              </a:lnSpc>
              <a:buFont typeface="Arial"/>
              <a:buChar char="•"/>
            </a:pPr>
            <a:r>
              <a:rPr lang="en-US" b="true" sz="491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Des groupes de besoin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711470" y="1171575"/>
            <a:ext cx="14865060" cy="1045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684247" indent="-842123" lvl="1">
              <a:lnSpc>
                <a:spcPts val="7801"/>
              </a:lnSpc>
              <a:buAutoNum type="arabicPeriod" startAt="1"/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La classe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11818" y="2608790"/>
            <a:ext cx="13347482" cy="2867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5"/>
              </a:lnSpc>
            </a:pPr>
            <a:r>
              <a:rPr lang="en-US" sz="491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D/ Correction des cahiers</a:t>
            </a:r>
          </a:p>
          <a:p>
            <a:pPr algn="l">
              <a:lnSpc>
                <a:spcPts val="7675"/>
              </a:lnSpc>
            </a:pPr>
          </a:p>
          <a:p>
            <a:pPr algn="l">
              <a:lnSpc>
                <a:spcPts val="787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711470" y="1171575"/>
            <a:ext cx="14865060" cy="1045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684247" indent="-842123" lvl="1">
              <a:lnSpc>
                <a:spcPts val="7801"/>
              </a:lnSpc>
              <a:buAutoNum type="arabicPeriod" startAt="1"/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La classe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11818" y="2608790"/>
            <a:ext cx="13347482" cy="2867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5"/>
              </a:lnSpc>
            </a:pPr>
            <a:r>
              <a:rPr lang="en-US" sz="491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E/ Les devoirs quotidiens</a:t>
            </a:r>
          </a:p>
          <a:p>
            <a:pPr algn="l">
              <a:lnSpc>
                <a:spcPts val="7675"/>
              </a:lnSpc>
            </a:pPr>
          </a:p>
          <a:p>
            <a:pPr algn="l">
              <a:lnSpc>
                <a:spcPts val="787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711470" y="1171575"/>
            <a:ext cx="14865060" cy="1045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684247" indent="-842123" lvl="1">
              <a:lnSpc>
                <a:spcPts val="7801"/>
              </a:lnSpc>
              <a:buAutoNum type="arabicPeriod" startAt="1"/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La classe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22855">
            <a:off x="1945122" y="5218597"/>
            <a:ext cx="1851424" cy="5316314"/>
          </a:xfrm>
          <a:custGeom>
            <a:avLst/>
            <a:gdLst/>
            <a:ahLst/>
            <a:cxnLst/>
            <a:rect r="r" b="b" t="t" l="l"/>
            <a:pathLst>
              <a:path h="5316314" w="1851424">
                <a:moveTo>
                  <a:pt x="1851423" y="0"/>
                </a:moveTo>
                <a:lnTo>
                  <a:pt x="0" y="0"/>
                </a:lnTo>
                <a:lnTo>
                  <a:pt x="0" y="5316313"/>
                </a:lnTo>
                <a:lnTo>
                  <a:pt x="1851423" y="5316313"/>
                </a:lnTo>
                <a:lnTo>
                  <a:pt x="18514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11818" y="2608790"/>
            <a:ext cx="13347482" cy="918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5"/>
              </a:lnSpc>
            </a:pPr>
            <a:r>
              <a:rPr lang="en-US" sz="491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E/ Les devoirs de vacances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711470" y="1171575"/>
            <a:ext cx="14865060" cy="1045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684247" indent="-842123" lvl="1">
              <a:lnSpc>
                <a:spcPts val="7801"/>
              </a:lnSpc>
              <a:buAutoNum type="arabicPeriod" startAt="1"/>
            </a:pPr>
            <a:r>
              <a:rPr lang="en-US" sz="7801" spc="156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La classe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DAGvCBOH2vU</dc:identifier>
  <dcterms:modified xsi:type="dcterms:W3CDTF">2011-08-01T06:04:30Z</dcterms:modified>
  <cp:revision>1</cp:revision>
  <dc:title>Copie de Reunion de rentrée</dc:title>
</cp:coreProperties>
</file>