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78" r:id="rId7"/>
    <p:sldId id="275" r:id="rId8"/>
    <p:sldId id="260" r:id="rId9"/>
    <p:sldId id="261" r:id="rId10"/>
    <p:sldId id="262" r:id="rId11"/>
    <p:sldId id="276" r:id="rId12"/>
    <p:sldId id="264" r:id="rId13"/>
    <p:sldId id="265" r:id="rId14"/>
    <p:sldId id="266" r:id="rId15"/>
    <p:sldId id="267" r:id="rId16"/>
    <p:sldId id="279" r:id="rId17"/>
    <p:sldId id="280" r:id="rId18"/>
    <p:sldId id="281" r:id="rId19"/>
    <p:sldId id="282" r:id="rId20"/>
    <p:sldId id="283" r:id="rId21"/>
    <p:sldId id="284" r:id="rId22"/>
    <p:sldId id="268" r:id="rId23"/>
    <p:sldId id="269" r:id="rId24"/>
    <p:sldId id="270" r:id="rId25"/>
    <p:sldId id="271" r:id="rId26"/>
    <p:sldId id="272" r:id="rId27"/>
  </p:sldIdLst>
  <p:sldSz cx="18288000" cy="10287000"/>
  <p:notesSz cx="6858000" cy="9144000"/>
  <p:embeddedFontLst>
    <p:embeddedFont>
      <p:font typeface="Adigiana Toybox" panose="020B0604020202020204" charset="0"/>
      <p:regular r:id="rId28"/>
    </p:embeddedFont>
    <p:embeddedFont>
      <p:font typeface="Open Sans Extra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1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9.jpeg"/><Relationship Id="rId10" Type="http://schemas.openxmlformats.org/officeDocument/2006/relationships/image" Target="../media/image9.png"/><Relationship Id="rId19" Type="http://schemas.openxmlformats.org/officeDocument/2006/relationships/image" Target="../media/image27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1.svg"/><Relationship Id="rId26" Type="http://schemas.openxmlformats.org/officeDocument/2006/relationships/image" Target="../media/image37.svg"/><Relationship Id="rId3" Type="http://schemas.openxmlformats.org/officeDocument/2006/relationships/image" Target="../media/image2.png"/><Relationship Id="rId21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5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5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1.svg"/><Relationship Id="rId10" Type="http://schemas.openxmlformats.org/officeDocument/2006/relationships/image" Target="../media/image9.png"/><Relationship Id="rId19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56227" y="1783338"/>
            <a:ext cx="11002543" cy="6961609"/>
          </a:xfrm>
          <a:custGeom>
            <a:avLst/>
            <a:gdLst/>
            <a:ahLst/>
            <a:cxnLst/>
            <a:rect l="l" t="t" r="r" b="b"/>
            <a:pathLst>
              <a:path w="11002543" h="6961609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4610851" y="3046643"/>
            <a:ext cx="8093296" cy="322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Sciences</a:t>
            </a:r>
          </a:p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Reproduction des êtres vivants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10851" y="6401993"/>
            <a:ext cx="8093296" cy="96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653">
                <a:solidFill>
                  <a:srgbClr val="504E91"/>
                </a:solidFill>
                <a:latin typeface="Adigiana Toybox"/>
              </a:rPr>
              <a:t>Le monde marin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56627" y="206314"/>
            <a:ext cx="3846085" cy="2433523"/>
          </a:xfrm>
          <a:custGeom>
            <a:avLst/>
            <a:gdLst/>
            <a:ahLst/>
            <a:cxnLst/>
            <a:rect l="l" t="t" r="r" b="b"/>
            <a:pathLst>
              <a:path w="3846085" h="2433523">
                <a:moveTo>
                  <a:pt x="0" y="0"/>
                </a:moveTo>
                <a:lnTo>
                  <a:pt x="3846085" y="0"/>
                </a:lnTo>
                <a:lnTo>
                  <a:pt x="3846085" y="2433523"/>
                </a:lnTo>
                <a:lnTo>
                  <a:pt x="0" y="2433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5752042" y="7945579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83658" y="3765176"/>
            <a:ext cx="7474404" cy="4750088"/>
          </a:xfrm>
          <a:custGeom>
            <a:avLst/>
            <a:gdLst/>
            <a:ahLst/>
            <a:cxnLst/>
            <a:rect l="l" t="t" r="r" b="b"/>
            <a:pathLst>
              <a:path w="7474404" h="4750088">
                <a:moveTo>
                  <a:pt x="0" y="0"/>
                </a:moveTo>
                <a:lnTo>
                  <a:pt x="7474403" y="0"/>
                </a:lnTo>
                <a:lnTo>
                  <a:pt x="7474403" y="4750088"/>
                </a:lnTo>
                <a:lnTo>
                  <a:pt x="0" y="47500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 rot="-1632250" flipH="1">
            <a:off x="8019032" y="4988031"/>
            <a:ext cx="2293769" cy="1697389"/>
          </a:xfrm>
          <a:custGeom>
            <a:avLst/>
            <a:gdLst/>
            <a:ahLst/>
            <a:cxnLst/>
            <a:rect l="l" t="t" r="r" b="b"/>
            <a:pathLst>
              <a:path w="2293769" h="1697389">
                <a:moveTo>
                  <a:pt x="2293769" y="0"/>
                </a:moveTo>
                <a:lnTo>
                  <a:pt x="0" y="0"/>
                </a:lnTo>
                <a:lnTo>
                  <a:pt x="0" y="1697389"/>
                </a:lnTo>
                <a:lnTo>
                  <a:pt x="2293769" y="1697389"/>
                </a:lnTo>
                <a:lnTo>
                  <a:pt x="229376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 flipH="1">
            <a:off x="5123829" y="5143500"/>
            <a:ext cx="3085667" cy="3085667"/>
          </a:xfrm>
          <a:custGeom>
            <a:avLst/>
            <a:gdLst/>
            <a:ahLst/>
            <a:cxnLst/>
            <a:rect l="l" t="t" r="r" b="b"/>
            <a:pathLst>
              <a:path w="3085667" h="3085667">
                <a:moveTo>
                  <a:pt x="3085666" y="0"/>
                </a:moveTo>
                <a:lnTo>
                  <a:pt x="0" y="0"/>
                </a:lnTo>
                <a:lnTo>
                  <a:pt x="0" y="3085667"/>
                </a:lnTo>
                <a:lnTo>
                  <a:pt x="3085666" y="3085667"/>
                </a:lnTo>
                <a:lnTo>
                  <a:pt x="3085666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4369112" y="562793"/>
            <a:ext cx="12890188" cy="2147005"/>
          </a:xfrm>
          <a:custGeom>
            <a:avLst/>
            <a:gdLst/>
            <a:ahLst/>
            <a:cxnLst/>
            <a:rect l="l" t="t" r="r" b="b"/>
            <a:pathLst>
              <a:path w="12890188" h="2147005">
                <a:moveTo>
                  <a:pt x="0" y="0"/>
                </a:moveTo>
                <a:lnTo>
                  <a:pt x="12890188" y="0"/>
                </a:lnTo>
                <a:lnTo>
                  <a:pt x="12890188" y="2147005"/>
                </a:lnTo>
                <a:lnTo>
                  <a:pt x="0" y="21470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10057841" y="3630414"/>
            <a:ext cx="6896510" cy="5019612"/>
          </a:xfrm>
          <a:custGeom>
            <a:avLst/>
            <a:gdLst/>
            <a:ahLst/>
            <a:cxnLst/>
            <a:rect l="l" t="t" r="r" b="b"/>
            <a:pathLst>
              <a:path w="6896510" h="5019612">
                <a:moveTo>
                  <a:pt x="0" y="0"/>
                </a:moveTo>
                <a:lnTo>
                  <a:pt x="6896510" y="0"/>
                </a:lnTo>
                <a:lnTo>
                  <a:pt x="6896510" y="5019612"/>
                </a:lnTo>
                <a:lnTo>
                  <a:pt x="0" y="501961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4835" t="-81911" r="-21662" b="-686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631131" y="458817"/>
            <a:ext cx="2897077" cy="186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</a:pPr>
            <a:r>
              <a:rPr lang="en-US" sz="3561" u="sng">
                <a:solidFill>
                  <a:srgbClr val="504E91"/>
                </a:solidFill>
                <a:latin typeface="Adigiana Toybox"/>
              </a:rPr>
              <a:t>Qu'est-ce que c'est un </a:t>
            </a:r>
            <a:r>
              <a:rPr lang="en-US" sz="3561" u="sng">
                <a:solidFill>
                  <a:srgbClr val="AE225B"/>
                </a:solidFill>
                <a:latin typeface="Adigiana Toybox"/>
              </a:rPr>
              <a:t>polype 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594986" y="8752885"/>
            <a:ext cx="10465536" cy="50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976" u="sng">
                <a:solidFill>
                  <a:srgbClr val="AE225B"/>
                </a:solidFill>
                <a:latin typeface="Adigiana Toybox"/>
              </a:rPr>
              <a:t>Des polypes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58061" y="8651353"/>
            <a:ext cx="10465536" cy="50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976" u="sng">
                <a:solidFill>
                  <a:srgbClr val="AE225B"/>
                </a:solidFill>
                <a:latin typeface="Adigiana Toybox"/>
              </a:rPr>
              <a:t>Schéma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96960" y="505643"/>
            <a:ext cx="11634491" cy="222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Cette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animal fait parti du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même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groupe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que les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méduses</a:t>
            </a:r>
            <a:r>
              <a:rPr lang="en-US" sz="31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et les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anémones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. On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dit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qu'ils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appartiennent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au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groupe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des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Cnidaires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. </a:t>
            </a:r>
          </a:p>
          <a:p>
            <a:pPr algn="ctr">
              <a:lnSpc>
                <a:spcPts val="4447"/>
              </a:lnSpc>
            </a:pP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tentacules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,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recouverts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de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harpons</a:t>
            </a:r>
            <a:r>
              <a:rPr lang="en-US" sz="31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venimeux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,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lui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permettent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d'attraper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proies</a:t>
            </a:r>
            <a:r>
              <a:rPr lang="en-US" sz="31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(le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plancton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56627" y="206314"/>
            <a:ext cx="3846085" cy="2433523"/>
          </a:xfrm>
          <a:custGeom>
            <a:avLst/>
            <a:gdLst/>
            <a:ahLst/>
            <a:cxnLst/>
            <a:rect l="l" t="t" r="r" b="b"/>
            <a:pathLst>
              <a:path w="3846085" h="2433523">
                <a:moveTo>
                  <a:pt x="0" y="0"/>
                </a:moveTo>
                <a:lnTo>
                  <a:pt x="3846085" y="0"/>
                </a:lnTo>
                <a:lnTo>
                  <a:pt x="3846085" y="2433523"/>
                </a:lnTo>
                <a:lnTo>
                  <a:pt x="0" y="2433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5752042" y="7945579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362803" y="390358"/>
            <a:ext cx="12896497" cy="4603725"/>
          </a:xfrm>
          <a:custGeom>
            <a:avLst/>
            <a:gdLst/>
            <a:ahLst/>
            <a:cxnLst/>
            <a:rect l="l" t="t" r="r" b="b"/>
            <a:pathLst>
              <a:path w="12896497" h="3684917">
                <a:moveTo>
                  <a:pt x="0" y="0"/>
                </a:moveTo>
                <a:lnTo>
                  <a:pt x="12896497" y="0"/>
                </a:lnTo>
                <a:lnTo>
                  <a:pt x="12896497" y="3684917"/>
                </a:lnTo>
                <a:lnTo>
                  <a:pt x="0" y="3684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548" b="-3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028700" y="562793"/>
            <a:ext cx="2097361" cy="1670024"/>
          </a:xfrm>
          <a:custGeom>
            <a:avLst/>
            <a:gdLst/>
            <a:ahLst/>
            <a:cxnLst/>
            <a:rect l="l" t="t" r="r" b="b"/>
            <a:pathLst>
              <a:path w="2097361" h="1670024">
                <a:moveTo>
                  <a:pt x="0" y="0"/>
                </a:moveTo>
                <a:lnTo>
                  <a:pt x="2097361" y="0"/>
                </a:lnTo>
                <a:lnTo>
                  <a:pt x="2097361" y="1670023"/>
                </a:lnTo>
                <a:lnTo>
                  <a:pt x="0" y="16700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553404" y="4744601"/>
            <a:ext cx="4725577" cy="4663398"/>
          </a:xfrm>
          <a:custGeom>
            <a:avLst/>
            <a:gdLst/>
            <a:ahLst/>
            <a:cxnLst/>
            <a:rect l="l" t="t" r="r" b="b"/>
            <a:pathLst>
              <a:path w="4725577" h="4663398">
                <a:moveTo>
                  <a:pt x="0" y="0"/>
                </a:moveTo>
                <a:lnTo>
                  <a:pt x="4725577" y="0"/>
                </a:lnTo>
                <a:lnTo>
                  <a:pt x="4725577" y="4663399"/>
                </a:lnTo>
                <a:lnTo>
                  <a:pt x="0" y="466339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5477981" y="4994083"/>
            <a:ext cx="4638010" cy="4533590"/>
          </a:xfrm>
          <a:custGeom>
            <a:avLst/>
            <a:gdLst/>
            <a:ahLst/>
            <a:cxnLst/>
            <a:rect l="l" t="t" r="r" b="b"/>
            <a:pathLst>
              <a:path w="4638010" h="4533590">
                <a:moveTo>
                  <a:pt x="0" y="0"/>
                </a:moveTo>
                <a:lnTo>
                  <a:pt x="4638010" y="0"/>
                </a:lnTo>
                <a:lnTo>
                  <a:pt x="4638010" y="4533589"/>
                </a:lnTo>
                <a:lnTo>
                  <a:pt x="0" y="453358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14883605" y="5533759"/>
            <a:ext cx="2802250" cy="3454238"/>
          </a:xfrm>
          <a:custGeom>
            <a:avLst/>
            <a:gdLst/>
            <a:ahLst/>
            <a:cxnLst/>
            <a:rect l="l" t="t" r="r" b="b"/>
            <a:pathLst>
              <a:path w="2802250" h="3454238">
                <a:moveTo>
                  <a:pt x="0" y="0"/>
                </a:moveTo>
                <a:lnTo>
                  <a:pt x="2802250" y="0"/>
                </a:lnTo>
                <a:lnTo>
                  <a:pt x="2802250" y="3454237"/>
                </a:lnTo>
                <a:lnTo>
                  <a:pt x="0" y="345423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913503" y="6236769"/>
            <a:ext cx="1629421" cy="1230213"/>
          </a:xfrm>
          <a:custGeom>
            <a:avLst/>
            <a:gdLst/>
            <a:ahLst/>
            <a:cxnLst/>
            <a:rect l="l" t="t" r="r" b="b"/>
            <a:pathLst>
              <a:path w="1629421" h="1230213">
                <a:moveTo>
                  <a:pt x="0" y="0"/>
                </a:moveTo>
                <a:lnTo>
                  <a:pt x="1629420" y="0"/>
                </a:lnTo>
                <a:lnTo>
                  <a:pt x="1629420" y="1230213"/>
                </a:lnTo>
                <a:lnTo>
                  <a:pt x="0" y="12302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7208372" y="6748187"/>
            <a:ext cx="1629421" cy="1230213"/>
          </a:xfrm>
          <a:custGeom>
            <a:avLst/>
            <a:gdLst/>
            <a:ahLst/>
            <a:cxnLst/>
            <a:rect l="l" t="t" r="r" b="b"/>
            <a:pathLst>
              <a:path w="1629421" h="1230213">
                <a:moveTo>
                  <a:pt x="0" y="0"/>
                </a:moveTo>
                <a:lnTo>
                  <a:pt x="1629421" y="0"/>
                </a:lnTo>
                <a:lnTo>
                  <a:pt x="1629421" y="1230213"/>
                </a:lnTo>
                <a:lnTo>
                  <a:pt x="0" y="12302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0115991" y="4925076"/>
            <a:ext cx="4666316" cy="4482924"/>
          </a:xfrm>
          <a:custGeom>
            <a:avLst/>
            <a:gdLst/>
            <a:ahLst/>
            <a:cxnLst/>
            <a:rect l="l" t="t" r="r" b="b"/>
            <a:pathLst>
              <a:path w="4666316" h="4482924">
                <a:moveTo>
                  <a:pt x="0" y="0"/>
                </a:moveTo>
                <a:lnTo>
                  <a:pt x="4666316" y="0"/>
                </a:lnTo>
                <a:lnTo>
                  <a:pt x="4666316" y="4482924"/>
                </a:lnTo>
                <a:lnTo>
                  <a:pt x="0" y="448292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5048140" y="505643"/>
            <a:ext cx="12160389" cy="390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 dirty="0">
                <a:solidFill>
                  <a:srgbClr val="504E91"/>
                </a:solidFill>
                <a:latin typeface="Adigiana Toybox"/>
              </a:rPr>
              <a:t>Le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polype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est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un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être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>
                <a:solidFill>
                  <a:srgbClr val="FF0000"/>
                </a:solidFill>
                <a:latin typeface="Adigiana Toybox"/>
              </a:rPr>
              <a:t>vivant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donc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il ne faut pas : </a:t>
            </a:r>
          </a:p>
          <a:p>
            <a:pPr marL="685861" lvl="1" indent="-342930">
              <a:lnSpc>
                <a:spcPts val="4447"/>
              </a:lnSpc>
              <a:buFont typeface="Arial"/>
              <a:buChar char="•"/>
            </a:pPr>
            <a:r>
              <a:rPr lang="en-US" sz="3176" dirty="0">
                <a:solidFill>
                  <a:srgbClr val="504E91"/>
                </a:solidFill>
                <a:latin typeface="Adigiana Toybox"/>
              </a:rPr>
              <a:t>,,,,,,,,,,,,,,,,,,,,,,,,,,,,,,,,,,,,sur les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coraux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!</a:t>
            </a:r>
          </a:p>
          <a:p>
            <a:pPr marL="685861" lvl="1" indent="-342930">
              <a:lnSpc>
                <a:spcPts val="4447"/>
              </a:lnSpc>
              <a:buFont typeface="Arial"/>
              <a:buChar char="•"/>
            </a:pPr>
            <a:r>
              <a:rPr lang="en-US" sz="3176" dirty="0">
                <a:solidFill>
                  <a:srgbClr val="504E91"/>
                </a:solidFill>
                <a:latin typeface="Adigiana Toybox"/>
              </a:rPr>
              <a:t>,,,,,,,,,,,,,,,,,,,,,,,,,,,,,,,,,, les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coraux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!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Même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ceux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qui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sont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sur la plage</a:t>
            </a:r>
          </a:p>
          <a:p>
            <a:pPr marL="685861" lvl="1" indent="-342930">
              <a:lnSpc>
                <a:spcPts val="4447"/>
              </a:lnSpc>
              <a:buFont typeface="Arial"/>
              <a:buChar char="•"/>
            </a:pPr>
            <a:endParaRPr lang="en-US" sz="3176" dirty="0">
              <a:solidFill>
                <a:srgbClr val="504E91"/>
              </a:solidFill>
              <a:latin typeface="Adigiana Toybox"/>
            </a:endParaRPr>
          </a:p>
          <a:p>
            <a:pPr marL="342931" lvl="1">
              <a:lnSpc>
                <a:spcPts val="4447"/>
              </a:lnSpc>
            </a:pPr>
            <a:r>
              <a:rPr lang="en-US" sz="3176" dirty="0">
                <a:solidFill>
                  <a:srgbClr val="504E91"/>
                </a:solidFill>
                <a:latin typeface="Adigiana Toybox"/>
              </a:rPr>
              <a:t>Il faut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aussi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faire attention à ne pas les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casser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lorsque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l’on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pratique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une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activité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nautique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et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choisir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une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crème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solaire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qui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n’abîme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pas les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coraux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543281" y="6748187"/>
            <a:ext cx="1629421" cy="1230213"/>
          </a:xfrm>
          <a:custGeom>
            <a:avLst/>
            <a:gdLst/>
            <a:ahLst/>
            <a:cxnLst/>
            <a:rect l="l" t="t" r="r" b="b"/>
            <a:pathLst>
              <a:path w="1629421" h="1230213">
                <a:moveTo>
                  <a:pt x="0" y="0"/>
                </a:moveTo>
                <a:lnTo>
                  <a:pt x="1629421" y="0"/>
                </a:lnTo>
                <a:lnTo>
                  <a:pt x="1629421" y="1230213"/>
                </a:lnTo>
                <a:lnTo>
                  <a:pt x="0" y="12302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63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56227" y="1783338"/>
            <a:ext cx="11002543" cy="6961609"/>
          </a:xfrm>
          <a:custGeom>
            <a:avLst/>
            <a:gdLst/>
            <a:ahLst/>
            <a:cxnLst/>
            <a:rect l="l" t="t" r="r" b="b"/>
            <a:pathLst>
              <a:path w="11002543" h="6961609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4610851" y="3831461"/>
            <a:ext cx="8093296" cy="322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90181" y="396208"/>
            <a:ext cx="3712531" cy="2349019"/>
          </a:xfrm>
          <a:custGeom>
            <a:avLst/>
            <a:gdLst/>
            <a:ahLst/>
            <a:cxnLst/>
            <a:rect l="l" t="t" r="r" b="b"/>
            <a:pathLst>
              <a:path w="3712531" h="2349019">
                <a:moveTo>
                  <a:pt x="0" y="0"/>
                </a:moveTo>
                <a:lnTo>
                  <a:pt x="3712531" y="0"/>
                </a:lnTo>
                <a:lnTo>
                  <a:pt x="3712531" y="2349019"/>
                </a:lnTo>
                <a:lnTo>
                  <a:pt x="0" y="2349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3109057" y="1855887"/>
            <a:ext cx="14630400" cy="82296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81007" y="1090977"/>
            <a:ext cx="2730879" cy="108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076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90181" y="396208"/>
            <a:ext cx="4473720" cy="2830645"/>
          </a:xfrm>
          <a:custGeom>
            <a:avLst/>
            <a:gdLst/>
            <a:ahLst/>
            <a:cxnLst/>
            <a:rect l="l" t="t" r="r" b="b"/>
            <a:pathLst>
              <a:path w="4473720" h="2830645">
                <a:moveTo>
                  <a:pt x="0" y="0"/>
                </a:moveTo>
                <a:lnTo>
                  <a:pt x="4473721" y="0"/>
                </a:lnTo>
                <a:lnTo>
                  <a:pt x="4473721" y="2830645"/>
                </a:lnTo>
                <a:lnTo>
                  <a:pt x="0" y="28306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511493" y="3226853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881642" y="1222189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28696" y="807068"/>
            <a:ext cx="11634491" cy="2224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Compléter ce schéma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1750" y="2959579"/>
            <a:ext cx="22295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Fécondation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d'oeufs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762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1750" y="2959579"/>
            <a:ext cx="22295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Fécondation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d'oeufs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2600" y="3731432"/>
            <a:ext cx="338030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développent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larves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45863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1750" y="2959579"/>
            <a:ext cx="22295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Fécondation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d'oeufs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2600" y="3731432"/>
            <a:ext cx="338030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développent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larves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728017" y="4889493"/>
            <a:ext cx="2292787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dirige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vers le fond</a:t>
            </a:r>
          </a:p>
        </p:txBody>
      </p:sp>
    </p:spTree>
    <p:extLst>
      <p:ext uri="{BB962C8B-B14F-4D97-AF65-F5344CB8AC3E}">
        <p14:creationId xmlns:p14="http://schemas.microsoft.com/office/powerpoint/2010/main" val="65178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1750" y="2959579"/>
            <a:ext cx="22295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Fécondation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d'oeufs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2600" y="3731432"/>
            <a:ext cx="338030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développent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larves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756122" y="7547488"/>
            <a:ext cx="25293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fixe sur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un support dur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28017" y="4889493"/>
            <a:ext cx="2292787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dirige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vers le fond</a:t>
            </a:r>
          </a:p>
        </p:txBody>
      </p:sp>
    </p:spTree>
    <p:extLst>
      <p:ext uri="{BB962C8B-B14F-4D97-AF65-F5344CB8AC3E}">
        <p14:creationId xmlns:p14="http://schemas.microsoft.com/office/powerpoint/2010/main" val="299216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7504355" y="239520"/>
            <a:ext cx="2666876" cy="1687405"/>
          </a:xfrm>
          <a:custGeom>
            <a:avLst/>
            <a:gdLst/>
            <a:ahLst/>
            <a:cxnLst/>
            <a:rect l="l" t="t" r="r" b="b"/>
            <a:pathLst>
              <a:path w="2666876" h="1687405">
                <a:moveTo>
                  <a:pt x="0" y="0"/>
                </a:moveTo>
                <a:lnTo>
                  <a:pt x="2666876" y="0"/>
                </a:lnTo>
                <a:lnTo>
                  <a:pt x="2666876" y="1687406"/>
                </a:lnTo>
                <a:lnTo>
                  <a:pt x="0" y="1687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3263531" y="2124413"/>
            <a:ext cx="11148524" cy="7437658"/>
          </a:xfrm>
          <a:custGeom>
            <a:avLst/>
            <a:gdLst/>
            <a:ahLst/>
            <a:cxnLst/>
            <a:rect l="l" t="t" r="r" b="b"/>
            <a:pathLst>
              <a:path w="11148524" h="7437658">
                <a:moveTo>
                  <a:pt x="0" y="0"/>
                </a:moveTo>
                <a:lnTo>
                  <a:pt x="11148524" y="0"/>
                </a:lnTo>
                <a:lnTo>
                  <a:pt x="11148524" y="7437659"/>
                </a:lnTo>
                <a:lnTo>
                  <a:pt x="0" y="743765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814469" y="458175"/>
            <a:ext cx="4046648" cy="10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Que </a:t>
            </a:r>
          </a:p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vois-tu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61223" y="9495397"/>
            <a:ext cx="10465536" cy="53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AE225B"/>
                </a:solidFill>
                <a:latin typeface="Adigiana Toybox"/>
              </a:rPr>
              <a:t>Photographie aérienne de la plage de Boucan </a:t>
            </a:r>
          </a:p>
        </p:txBody>
      </p:sp>
      <p:pic>
        <p:nvPicPr>
          <p:cNvPr id="2050" name="Picture 2" descr="Communes de La Réunion">
            <a:extLst>
              <a:ext uri="{FF2B5EF4-FFF2-40B4-BE49-F238E27FC236}">
                <a16:creationId xmlns:a16="http://schemas.microsoft.com/office/drawing/2014/main" id="{09F5918B-5716-94D3-0DB0-B8BFF1DD6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73" y="123379"/>
            <a:ext cx="2463084" cy="24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274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1750" y="2959579"/>
            <a:ext cx="22295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Fécondation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d'oeufs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2600" y="3731432"/>
            <a:ext cx="338030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développent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larves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756122" y="7547488"/>
            <a:ext cx="25293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fixe sur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un support dur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5464" y="8714030"/>
            <a:ext cx="354294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métamorphose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en polype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28017" y="4889493"/>
            <a:ext cx="2292787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dirige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vers le fond</a:t>
            </a:r>
          </a:p>
        </p:txBody>
      </p:sp>
    </p:spTree>
    <p:extLst>
      <p:ext uri="{BB962C8B-B14F-4D97-AF65-F5344CB8AC3E}">
        <p14:creationId xmlns:p14="http://schemas.microsoft.com/office/powerpoint/2010/main" val="268028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485307" y="2767512"/>
            <a:ext cx="13462299" cy="6793331"/>
          </a:xfrm>
          <a:custGeom>
            <a:avLst/>
            <a:gdLst/>
            <a:ahLst/>
            <a:cxnLst/>
            <a:rect l="l" t="t" r="r" b="b"/>
            <a:pathLst>
              <a:path w="13462299" h="6793331">
                <a:moveTo>
                  <a:pt x="0" y="0"/>
                </a:moveTo>
                <a:lnTo>
                  <a:pt x="13462299" y="0"/>
                </a:lnTo>
                <a:lnTo>
                  <a:pt x="13462299" y="6793331"/>
                </a:lnTo>
                <a:lnTo>
                  <a:pt x="0" y="6793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60" b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2568" y="506557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96315" y="2750846"/>
            <a:ext cx="295620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Libération des ovules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et des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spermatozoïdes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1750" y="2959579"/>
            <a:ext cx="22295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Fécondation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d'oeufs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2600" y="3731432"/>
            <a:ext cx="338030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Les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oeufs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développent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Création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larves</a:t>
            </a:r>
            <a:endParaRPr lang="en-US" sz="2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756122" y="7547488"/>
            <a:ext cx="252936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fixe sur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un support dur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5464" y="8714030"/>
            <a:ext cx="354294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métamorphose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en polype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18865" y="9585326"/>
            <a:ext cx="3721418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Construction de </a:t>
            </a:r>
            <a:r>
              <a:rPr lang="en-US" sz="2000" dirty="0" err="1">
                <a:solidFill>
                  <a:srgbClr val="000000"/>
                </a:solidFill>
                <a:latin typeface="Open Sans Extra Bold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Open Sans Extra Bold"/>
              </a:rPr>
              <a:t> 1ère loge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28017" y="4889493"/>
            <a:ext cx="2292787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La larve se dirige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vers le fond</a:t>
            </a:r>
          </a:p>
        </p:txBody>
      </p:sp>
    </p:spTree>
    <p:extLst>
      <p:ext uri="{BB962C8B-B14F-4D97-AF65-F5344CB8AC3E}">
        <p14:creationId xmlns:p14="http://schemas.microsoft.com/office/powerpoint/2010/main" val="3674512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75608" y="8645868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31314" y="8249162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8" y="0"/>
                </a:lnTo>
                <a:lnTo>
                  <a:pt x="1916428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02514" y="7638225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6"/>
                </a:lnTo>
                <a:lnTo>
                  <a:pt x="0" y="2470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58144" y="7638225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74633" y="127532"/>
            <a:ext cx="3897807" cy="2466249"/>
          </a:xfrm>
          <a:custGeom>
            <a:avLst/>
            <a:gdLst/>
            <a:ahLst/>
            <a:cxnLst/>
            <a:rect l="l" t="t" r="r" b="b"/>
            <a:pathLst>
              <a:path w="3897807" h="2466249">
                <a:moveTo>
                  <a:pt x="0" y="0"/>
                </a:moveTo>
                <a:lnTo>
                  <a:pt x="3897807" y="0"/>
                </a:lnTo>
                <a:lnTo>
                  <a:pt x="3897807" y="2466249"/>
                </a:lnTo>
                <a:lnTo>
                  <a:pt x="0" y="24662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553404" y="673010"/>
            <a:ext cx="3290798" cy="131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2502" u="sng">
                <a:solidFill>
                  <a:srgbClr val="504E91"/>
                </a:solidFill>
                <a:latin typeface="Adigiana Toybox"/>
              </a:rPr>
              <a:t>Comment est-ce que les polypes se reproduisent 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32568" y="1120741"/>
            <a:ext cx="11634491" cy="1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AE225B"/>
                </a:solidFill>
                <a:latin typeface="Adigiana Toybox"/>
              </a:rPr>
              <a:t>La reproduction sexuée</a:t>
            </a:r>
          </a:p>
          <a:p>
            <a:pPr algn="ctr">
              <a:lnSpc>
                <a:spcPts val="416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3098551"/>
            <a:ext cx="15885614" cy="2645927"/>
          </a:xfrm>
          <a:custGeom>
            <a:avLst/>
            <a:gdLst/>
            <a:ahLst/>
            <a:cxnLst/>
            <a:rect l="l" t="t" r="r" b="b"/>
            <a:pathLst>
              <a:path w="15885614" h="2645927">
                <a:moveTo>
                  <a:pt x="0" y="0"/>
                </a:moveTo>
                <a:lnTo>
                  <a:pt x="15885614" y="0"/>
                </a:lnTo>
                <a:lnTo>
                  <a:pt x="15885614" y="2645927"/>
                </a:lnTo>
                <a:lnTo>
                  <a:pt x="0" y="2645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1201193" y="5603235"/>
            <a:ext cx="15885614" cy="2645927"/>
          </a:xfrm>
          <a:custGeom>
            <a:avLst/>
            <a:gdLst/>
            <a:ahLst/>
            <a:cxnLst/>
            <a:rect l="l" t="t" r="r" b="b"/>
            <a:pathLst>
              <a:path w="15885614" h="2645927">
                <a:moveTo>
                  <a:pt x="0" y="0"/>
                </a:moveTo>
                <a:lnTo>
                  <a:pt x="15885614" y="0"/>
                </a:lnTo>
                <a:lnTo>
                  <a:pt x="15885614" y="2645927"/>
                </a:lnTo>
                <a:lnTo>
                  <a:pt x="0" y="2645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2101037" y="3268803"/>
            <a:ext cx="14085927" cy="61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5"/>
              </a:lnSpc>
            </a:pP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Lors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de la reproduction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sexuée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, il y a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fécondation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.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C'est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à dire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une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rencontre entre un 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ovule 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et un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spermatozoïde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.</a:t>
            </a:r>
          </a:p>
          <a:p>
            <a:pPr algn="ctr">
              <a:lnSpc>
                <a:spcPts val="7355"/>
              </a:lnSpc>
            </a:pP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C'est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entre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octobre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et mars,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quelques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jours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après la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pleine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lune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,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quand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la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mer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est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chaude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, que les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coraux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pondent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à </a:t>
            </a:r>
            <a:r>
              <a:rPr lang="en-US" sz="4276" dirty="0" err="1">
                <a:solidFill>
                  <a:srgbClr val="6963AD"/>
                </a:solidFill>
                <a:latin typeface="Adigiana Toybox"/>
              </a:rPr>
              <a:t>l'unisson</a:t>
            </a:r>
            <a:r>
              <a:rPr lang="en-US" sz="4276" dirty="0">
                <a:solidFill>
                  <a:srgbClr val="6963AD"/>
                </a:solidFill>
                <a:latin typeface="Adigiana Toybox"/>
              </a:rPr>
              <a:t>.</a:t>
            </a:r>
          </a:p>
          <a:p>
            <a:pPr algn="ctr">
              <a:lnSpc>
                <a:spcPts val="5120"/>
              </a:lnSpc>
            </a:pPr>
            <a:endParaRPr lang="en-US" sz="4276" dirty="0">
              <a:solidFill>
                <a:srgbClr val="6963AD"/>
              </a:solidFill>
              <a:latin typeface="Adigiana Toybox"/>
            </a:endParaRPr>
          </a:p>
          <a:p>
            <a:pPr algn="ctr">
              <a:lnSpc>
                <a:spcPts val="7355"/>
              </a:lnSpc>
            </a:pPr>
            <a:endParaRPr lang="en-US" sz="4276" dirty="0">
              <a:solidFill>
                <a:srgbClr val="6963AD"/>
              </a:solidFill>
              <a:latin typeface="Adigiana Toybox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56227" y="1783338"/>
            <a:ext cx="11002543" cy="6961609"/>
          </a:xfrm>
          <a:custGeom>
            <a:avLst/>
            <a:gdLst/>
            <a:ahLst/>
            <a:cxnLst/>
            <a:rect l="l" t="t" r="r" b="b"/>
            <a:pathLst>
              <a:path w="11002543" h="6961609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4610851" y="3831461"/>
            <a:ext cx="8093296" cy="322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Comment est-ce que les polypes grandissent 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5443741" y="2020302"/>
            <a:ext cx="12171348" cy="2709190"/>
          </a:xfrm>
          <a:custGeom>
            <a:avLst/>
            <a:gdLst/>
            <a:ahLst/>
            <a:cxnLst/>
            <a:rect l="l" t="t" r="r" b="b"/>
            <a:pathLst>
              <a:path w="12171348" h="2709190">
                <a:moveTo>
                  <a:pt x="0" y="0"/>
                </a:moveTo>
                <a:lnTo>
                  <a:pt x="12171347" y="0"/>
                </a:lnTo>
                <a:lnTo>
                  <a:pt x="12171347" y="2709190"/>
                </a:lnTo>
                <a:lnTo>
                  <a:pt x="0" y="2709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057" t="-23999" r="-5729" b="-510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76980" y="306027"/>
            <a:ext cx="5066760" cy="3205877"/>
          </a:xfrm>
          <a:custGeom>
            <a:avLst/>
            <a:gdLst/>
            <a:ahLst/>
            <a:cxnLst/>
            <a:rect l="l" t="t" r="r" b="b"/>
            <a:pathLst>
              <a:path w="5066760" h="3205877">
                <a:moveTo>
                  <a:pt x="0" y="0"/>
                </a:moveTo>
                <a:lnTo>
                  <a:pt x="5066761" y="0"/>
                </a:lnTo>
                <a:lnTo>
                  <a:pt x="5066761" y="3205877"/>
                </a:lnTo>
                <a:lnTo>
                  <a:pt x="0" y="32058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5310573" y="8097566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4099429" y="5024323"/>
            <a:ext cx="10481704" cy="4665447"/>
          </a:xfrm>
          <a:custGeom>
            <a:avLst/>
            <a:gdLst/>
            <a:ahLst/>
            <a:cxnLst/>
            <a:rect l="l" t="t" r="r" b="b"/>
            <a:pathLst>
              <a:path w="10481704" h="4665447">
                <a:moveTo>
                  <a:pt x="0" y="0"/>
                </a:moveTo>
                <a:lnTo>
                  <a:pt x="10481704" y="0"/>
                </a:lnTo>
                <a:lnTo>
                  <a:pt x="10481704" y="4665447"/>
                </a:lnTo>
                <a:lnTo>
                  <a:pt x="0" y="466544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046846" y="1258602"/>
            <a:ext cx="3727028" cy="147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2833" u="sng">
                <a:solidFill>
                  <a:srgbClr val="504E91"/>
                </a:solidFill>
                <a:latin typeface="Adigiana Toybox"/>
              </a:rPr>
              <a:t>Comment est-ce que les polypes grandissent 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90357" y="831305"/>
            <a:ext cx="11634491" cy="72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 dirty="0">
                <a:solidFill>
                  <a:srgbClr val="AE225B"/>
                </a:solidFill>
                <a:latin typeface="Adigiana Toybox"/>
              </a:rPr>
              <a:t>La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croissance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des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polypes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: le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bougeonnement</a:t>
            </a:r>
            <a:endParaRPr lang="en-US" sz="4276" dirty="0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624809" y="2137239"/>
            <a:ext cx="11634491" cy="2224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 dirty="0">
                <a:solidFill>
                  <a:srgbClr val="504E91"/>
                </a:solidFill>
                <a:latin typeface="Adigiana Toybox"/>
              </a:rPr>
              <a:t>Au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cours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de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sa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croissance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, le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polype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agrandit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sa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loge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.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Quand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il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est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assez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grand, il se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sépare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en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2 parties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: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chacune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redonnant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 un </a:t>
            </a:r>
            <a:r>
              <a:rPr lang="en-US" sz="4276" dirty="0" err="1">
                <a:solidFill>
                  <a:srgbClr val="504E91"/>
                </a:solidFill>
                <a:latin typeface="Adigiana Toybox"/>
              </a:rPr>
              <a:t>polype</a:t>
            </a:r>
            <a:r>
              <a:rPr lang="en-US" sz="4276" dirty="0">
                <a:solidFill>
                  <a:srgbClr val="504E91"/>
                </a:solidFill>
                <a:latin typeface="Adigiana Toybox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5443741" y="2020302"/>
            <a:ext cx="12171348" cy="2709190"/>
          </a:xfrm>
          <a:custGeom>
            <a:avLst/>
            <a:gdLst/>
            <a:ahLst/>
            <a:cxnLst/>
            <a:rect l="l" t="t" r="r" b="b"/>
            <a:pathLst>
              <a:path w="12171348" h="2709190">
                <a:moveTo>
                  <a:pt x="0" y="0"/>
                </a:moveTo>
                <a:lnTo>
                  <a:pt x="12171347" y="0"/>
                </a:lnTo>
                <a:lnTo>
                  <a:pt x="12171347" y="2709190"/>
                </a:lnTo>
                <a:lnTo>
                  <a:pt x="0" y="2709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057" t="-23999" r="-5729" b="-510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76980" y="306027"/>
            <a:ext cx="5066760" cy="3205877"/>
          </a:xfrm>
          <a:custGeom>
            <a:avLst/>
            <a:gdLst/>
            <a:ahLst/>
            <a:cxnLst/>
            <a:rect l="l" t="t" r="r" b="b"/>
            <a:pathLst>
              <a:path w="5066760" h="3205877">
                <a:moveTo>
                  <a:pt x="0" y="0"/>
                </a:moveTo>
                <a:lnTo>
                  <a:pt x="5066761" y="0"/>
                </a:lnTo>
                <a:lnTo>
                  <a:pt x="5066761" y="3205877"/>
                </a:lnTo>
                <a:lnTo>
                  <a:pt x="0" y="32058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5310573" y="8097566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4099429" y="5024323"/>
            <a:ext cx="10481704" cy="4665447"/>
          </a:xfrm>
          <a:custGeom>
            <a:avLst/>
            <a:gdLst/>
            <a:ahLst/>
            <a:cxnLst/>
            <a:rect l="l" t="t" r="r" b="b"/>
            <a:pathLst>
              <a:path w="10481704" h="4665447">
                <a:moveTo>
                  <a:pt x="0" y="0"/>
                </a:moveTo>
                <a:lnTo>
                  <a:pt x="10481704" y="0"/>
                </a:lnTo>
                <a:lnTo>
                  <a:pt x="10481704" y="4665447"/>
                </a:lnTo>
                <a:lnTo>
                  <a:pt x="0" y="466544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046846" y="1258602"/>
            <a:ext cx="3727028" cy="147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2833" u="sng">
                <a:solidFill>
                  <a:srgbClr val="504E91"/>
                </a:solidFill>
                <a:latin typeface="Adigiana Toybox"/>
              </a:rPr>
              <a:t>Comment est-ce que les polypes grandissent 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90357" y="831305"/>
            <a:ext cx="11634491" cy="72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 dirty="0">
                <a:solidFill>
                  <a:srgbClr val="AE225B"/>
                </a:solidFill>
                <a:latin typeface="Adigiana Toybox"/>
              </a:rPr>
              <a:t>La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croissance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des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polypes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: le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bourgeonnement</a:t>
            </a:r>
            <a:endParaRPr lang="en-US" sz="4276" dirty="0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624809" y="2137239"/>
            <a:ext cx="11634491" cy="2977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276">
                <a:solidFill>
                  <a:srgbClr val="504E91"/>
                </a:solidFill>
                <a:latin typeface="Adigiana Toybox"/>
              </a:rPr>
              <a:t>C’est ainsi que les coraux grandissent entre de 1cm/an pour les formes massives et jusqu’à 10 cm/an pour certaines formes branchues.</a:t>
            </a:r>
          </a:p>
          <a:p>
            <a:pPr algn="ctr">
              <a:lnSpc>
                <a:spcPts val="5987"/>
              </a:lnSpc>
            </a:pPr>
            <a:endParaRPr lang="en-US" sz="4276">
              <a:solidFill>
                <a:srgbClr val="504E91"/>
              </a:solidFill>
              <a:latin typeface="Adigiana Toybox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189994" y="4730594"/>
            <a:ext cx="13295598" cy="3940192"/>
          </a:xfrm>
          <a:custGeom>
            <a:avLst/>
            <a:gdLst/>
            <a:ahLst/>
            <a:cxnLst/>
            <a:rect l="l" t="t" r="r" b="b"/>
            <a:pathLst>
              <a:path w="13295598" h="3940192">
                <a:moveTo>
                  <a:pt x="0" y="0"/>
                </a:moveTo>
                <a:lnTo>
                  <a:pt x="13295598" y="0"/>
                </a:lnTo>
                <a:lnTo>
                  <a:pt x="13295598" y="3940192"/>
                </a:lnTo>
                <a:lnTo>
                  <a:pt x="0" y="39401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0099" t="-19338" r="-13428" b="-217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5993542" y="283152"/>
            <a:ext cx="5327915" cy="3371117"/>
          </a:xfrm>
          <a:custGeom>
            <a:avLst/>
            <a:gdLst/>
            <a:ahLst/>
            <a:cxnLst/>
            <a:rect l="l" t="t" r="r" b="b"/>
            <a:pathLst>
              <a:path w="5327915" h="3371117">
                <a:moveTo>
                  <a:pt x="0" y="0"/>
                </a:moveTo>
                <a:lnTo>
                  <a:pt x="5327915" y="0"/>
                </a:lnTo>
                <a:lnTo>
                  <a:pt x="5327915" y="3371117"/>
                </a:lnTo>
                <a:lnTo>
                  <a:pt x="0" y="33711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5310573" y="8097566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4783518" y="1308776"/>
            <a:ext cx="7747962" cy="99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</a:pPr>
            <a:r>
              <a:rPr lang="en-US" sz="5890" u="sng">
                <a:solidFill>
                  <a:srgbClr val="AE225B"/>
                </a:solidFill>
                <a:latin typeface="Adigiana Toybox"/>
              </a:rPr>
              <a:t>Bilan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76082" y="4656549"/>
            <a:ext cx="11634491" cy="384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3345" lvl="1" indent="-461672">
              <a:lnSpc>
                <a:spcPts val="7740"/>
              </a:lnSpc>
              <a:buFont typeface="Arial"/>
              <a:buChar char="•"/>
            </a:pPr>
            <a:r>
              <a:rPr lang="en-US" sz="4276" dirty="0">
                <a:solidFill>
                  <a:srgbClr val="AE225B"/>
                </a:solidFill>
                <a:latin typeface="Adigiana Toybox"/>
              </a:rPr>
              <a:t>Comment se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forment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les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récifs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?</a:t>
            </a:r>
          </a:p>
          <a:p>
            <a:pPr marL="923345" lvl="1" indent="-461672">
              <a:lnSpc>
                <a:spcPts val="7740"/>
              </a:lnSpc>
              <a:buFont typeface="Arial"/>
              <a:buChar char="•"/>
            </a:pP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Décrire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l'animal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qui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fabrique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les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coraux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.</a:t>
            </a:r>
          </a:p>
          <a:p>
            <a:pPr marL="923345" lvl="1" indent="-461672">
              <a:lnSpc>
                <a:spcPts val="7740"/>
              </a:lnSpc>
              <a:buFont typeface="Arial"/>
              <a:buChar char="•"/>
            </a:pP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Décrire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la reproduction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sexuée</a:t>
            </a:r>
            <a:endParaRPr lang="en-US" sz="4276" dirty="0">
              <a:solidFill>
                <a:srgbClr val="AE225B"/>
              </a:solidFill>
              <a:latin typeface="Adigiana Toybox"/>
            </a:endParaRPr>
          </a:p>
          <a:p>
            <a:pPr marL="923345" lvl="1" indent="-461672">
              <a:lnSpc>
                <a:spcPts val="7740"/>
              </a:lnSpc>
              <a:buFont typeface="Arial"/>
              <a:buChar char="•"/>
            </a:pP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Décrire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la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croissance</a:t>
            </a:r>
            <a:r>
              <a:rPr lang="en-US" sz="4276" dirty="0">
                <a:solidFill>
                  <a:srgbClr val="AE225B"/>
                </a:solidFill>
                <a:latin typeface="Adigiana Toybox"/>
              </a:rPr>
              <a:t> des </a:t>
            </a:r>
            <a:r>
              <a:rPr lang="en-US" sz="4276" dirty="0" err="1">
                <a:solidFill>
                  <a:srgbClr val="AE225B"/>
                </a:solidFill>
                <a:latin typeface="Adigiana Toybox"/>
              </a:rPr>
              <a:t>polypes</a:t>
            </a:r>
            <a:endParaRPr lang="en-US" sz="4276" dirty="0">
              <a:solidFill>
                <a:srgbClr val="AE225B"/>
              </a:solidFill>
              <a:latin typeface="Adigiana Toybox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7504355" y="239520"/>
            <a:ext cx="2666876" cy="1687405"/>
          </a:xfrm>
          <a:custGeom>
            <a:avLst/>
            <a:gdLst/>
            <a:ahLst/>
            <a:cxnLst/>
            <a:rect l="l" t="t" r="r" b="b"/>
            <a:pathLst>
              <a:path w="2666876" h="1687405">
                <a:moveTo>
                  <a:pt x="0" y="0"/>
                </a:moveTo>
                <a:lnTo>
                  <a:pt x="2666876" y="0"/>
                </a:lnTo>
                <a:lnTo>
                  <a:pt x="2666876" y="1687406"/>
                </a:lnTo>
                <a:lnTo>
                  <a:pt x="0" y="1687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3263531" y="2124413"/>
            <a:ext cx="11148524" cy="7437658"/>
          </a:xfrm>
          <a:custGeom>
            <a:avLst/>
            <a:gdLst/>
            <a:ahLst/>
            <a:cxnLst/>
            <a:rect l="l" t="t" r="r" b="b"/>
            <a:pathLst>
              <a:path w="11148524" h="7437658">
                <a:moveTo>
                  <a:pt x="0" y="0"/>
                </a:moveTo>
                <a:lnTo>
                  <a:pt x="11148524" y="0"/>
                </a:lnTo>
                <a:lnTo>
                  <a:pt x="11148524" y="7437659"/>
                </a:lnTo>
                <a:lnTo>
                  <a:pt x="0" y="743765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814469" y="458175"/>
            <a:ext cx="4046648" cy="10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Que </a:t>
            </a:r>
          </a:p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vois-tu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61223" y="9495397"/>
            <a:ext cx="10465536" cy="53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AE225B"/>
                </a:solidFill>
                <a:latin typeface="Adigiana Toybox"/>
              </a:rPr>
              <a:t>Photographie aérienne de la plage de Boucan </a:t>
            </a:r>
          </a:p>
        </p:txBody>
      </p:sp>
      <p:pic>
        <p:nvPicPr>
          <p:cNvPr id="1026" name="Picture 2" descr="Saint-Paul de La Réunion">
            <a:extLst>
              <a:ext uri="{FF2B5EF4-FFF2-40B4-BE49-F238E27FC236}">
                <a16:creationId xmlns:a16="http://schemas.microsoft.com/office/drawing/2014/main" id="{788FDD74-963D-AF05-9D40-0B82749F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6" y="110887"/>
            <a:ext cx="27527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7504355" y="239520"/>
            <a:ext cx="2666876" cy="1687405"/>
          </a:xfrm>
          <a:custGeom>
            <a:avLst/>
            <a:gdLst/>
            <a:ahLst/>
            <a:cxnLst/>
            <a:rect l="l" t="t" r="r" b="b"/>
            <a:pathLst>
              <a:path w="2666876" h="1687405">
                <a:moveTo>
                  <a:pt x="0" y="0"/>
                </a:moveTo>
                <a:lnTo>
                  <a:pt x="2666876" y="0"/>
                </a:lnTo>
                <a:lnTo>
                  <a:pt x="2666876" y="1687406"/>
                </a:lnTo>
                <a:lnTo>
                  <a:pt x="0" y="1687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3425183" y="2039446"/>
            <a:ext cx="11089673" cy="7368554"/>
          </a:xfrm>
          <a:custGeom>
            <a:avLst/>
            <a:gdLst/>
            <a:ahLst/>
            <a:cxnLst/>
            <a:rect l="l" t="t" r="r" b="b"/>
            <a:pathLst>
              <a:path w="11089673" h="7368554">
                <a:moveTo>
                  <a:pt x="0" y="0"/>
                </a:moveTo>
                <a:lnTo>
                  <a:pt x="11089674" y="0"/>
                </a:lnTo>
                <a:lnTo>
                  <a:pt x="11089674" y="7368554"/>
                </a:lnTo>
                <a:lnTo>
                  <a:pt x="0" y="73685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814469" y="458175"/>
            <a:ext cx="4046648" cy="10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Que </a:t>
            </a:r>
          </a:p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vois-tu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61223" y="9495397"/>
            <a:ext cx="10465536" cy="53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AE225B"/>
                </a:solidFill>
                <a:latin typeface="Adigiana Toybox"/>
              </a:rPr>
              <a:t>Photographie aérienne du lagon de l'Hermitage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0" y="-110038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68356" y="1423076"/>
            <a:ext cx="2666876" cy="1687405"/>
          </a:xfrm>
          <a:custGeom>
            <a:avLst/>
            <a:gdLst/>
            <a:ahLst/>
            <a:cxnLst/>
            <a:rect l="l" t="t" r="r" b="b"/>
            <a:pathLst>
              <a:path w="2666876" h="1687405">
                <a:moveTo>
                  <a:pt x="0" y="0"/>
                </a:moveTo>
                <a:lnTo>
                  <a:pt x="2666876" y="0"/>
                </a:lnTo>
                <a:lnTo>
                  <a:pt x="2666876" y="1687405"/>
                </a:lnTo>
                <a:lnTo>
                  <a:pt x="0" y="1687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8657499" y="907045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772803" y="3394780"/>
            <a:ext cx="8371197" cy="5562257"/>
          </a:xfrm>
          <a:custGeom>
            <a:avLst/>
            <a:gdLst/>
            <a:ahLst/>
            <a:cxnLst/>
            <a:rect l="l" t="t" r="r" b="b"/>
            <a:pathLst>
              <a:path w="8371197" h="5562257">
                <a:moveTo>
                  <a:pt x="0" y="0"/>
                </a:moveTo>
                <a:lnTo>
                  <a:pt x="8371197" y="0"/>
                </a:lnTo>
                <a:lnTo>
                  <a:pt x="8371197" y="5562257"/>
                </a:lnTo>
                <a:lnTo>
                  <a:pt x="0" y="556225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-321530" y="1696253"/>
            <a:ext cx="4046648" cy="10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Que </a:t>
            </a:r>
          </a:p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vois-tu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204071" y="9013303"/>
            <a:ext cx="10465536" cy="50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976" u="sng">
                <a:solidFill>
                  <a:srgbClr val="AE225B"/>
                </a:solidFill>
                <a:latin typeface="Adigiana Toybox"/>
              </a:rPr>
              <a:t>Photographie aérienne du lagon de l'Hermitage</a:t>
            </a:r>
          </a:p>
        </p:txBody>
      </p:sp>
      <p:sp>
        <p:nvSpPr>
          <p:cNvPr id="19" name="Freeform 19"/>
          <p:cNvSpPr/>
          <p:nvPr/>
        </p:nvSpPr>
        <p:spPr>
          <a:xfrm>
            <a:off x="9414110" y="3394780"/>
            <a:ext cx="8337430" cy="5562257"/>
          </a:xfrm>
          <a:custGeom>
            <a:avLst/>
            <a:gdLst/>
            <a:ahLst/>
            <a:cxnLst/>
            <a:rect l="l" t="t" r="r" b="b"/>
            <a:pathLst>
              <a:path w="8337430" h="5562257">
                <a:moveTo>
                  <a:pt x="0" y="0"/>
                </a:moveTo>
                <a:lnTo>
                  <a:pt x="8337430" y="0"/>
                </a:lnTo>
                <a:lnTo>
                  <a:pt x="8337430" y="5562257"/>
                </a:lnTo>
                <a:lnTo>
                  <a:pt x="0" y="55622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8657499" y="9048060"/>
            <a:ext cx="10465536" cy="48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</a:pPr>
            <a:r>
              <a:rPr lang="en-US" sz="2876" u="sng">
                <a:solidFill>
                  <a:srgbClr val="AE225B"/>
                </a:solidFill>
                <a:latin typeface="Adigiana Toybox"/>
              </a:rPr>
              <a:t>Photographie aérienne de la plage de Boucan </a:t>
            </a:r>
          </a:p>
        </p:txBody>
      </p:sp>
      <p:sp>
        <p:nvSpPr>
          <p:cNvPr id="21" name="Freeform 21"/>
          <p:cNvSpPr/>
          <p:nvPr/>
        </p:nvSpPr>
        <p:spPr>
          <a:xfrm>
            <a:off x="3876872" y="963476"/>
            <a:ext cx="12890188" cy="2147005"/>
          </a:xfrm>
          <a:custGeom>
            <a:avLst/>
            <a:gdLst/>
            <a:ahLst/>
            <a:cxnLst/>
            <a:rect l="l" t="t" r="r" b="b"/>
            <a:pathLst>
              <a:path w="12890188" h="2147005">
                <a:moveTo>
                  <a:pt x="0" y="0"/>
                </a:moveTo>
                <a:lnTo>
                  <a:pt x="12890188" y="0"/>
                </a:lnTo>
                <a:lnTo>
                  <a:pt x="12890188" y="2147005"/>
                </a:lnTo>
                <a:lnTo>
                  <a:pt x="0" y="21470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4650238" y="906326"/>
            <a:ext cx="11634491" cy="222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>
                <a:solidFill>
                  <a:srgbClr val="504E91"/>
                </a:solidFill>
                <a:latin typeface="Adigiana Toybox"/>
              </a:rPr>
              <a:t>Sur ces deux photographies, tu peux observer des </a:t>
            </a:r>
            <a:r>
              <a:rPr lang="en-US" sz="3176">
                <a:solidFill>
                  <a:srgbClr val="AE225B"/>
                </a:solidFill>
                <a:latin typeface="Adigiana Toybox"/>
              </a:rPr>
              <a:t>récifs coralliens.</a:t>
            </a:r>
            <a:r>
              <a:rPr lang="en-US" sz="3176">
                <a:solidFill>
                  <a:srgbClr val="504E91"/>
                </a:solidFill>
                <a:latin typeface="Adigiana Toybox"/>
              </a:rPr>
              <a:t> Il s'agit d'incroyables constructions marines, vieilles pour certaines de plusieurs millions d'années. Les récifs sont constitués de </a:t>
            </a:r>
            <a:r>
              <a:rPr lang="en-US" sz="3176">
                <a:solidFill>
                  <a:srgbClr val="AE225B"/>
                </a:solidFill>
                <a:latin typeface="Adigiana Toybox"/>
              </a:rPr>
              <a:t>coraux</a:t>
            </a:r>
            <a:r>
              <a:rPr lang="en-US" sz="3176">
                <a:solidFill>
                  <a:srgbClr val="504E91"/>
                </a:solidFill>
                <a:latin typeface="Adigiana Toybox"/>
              </a:rPr>
              <a:t>. Ils sont fabriqués par des </a:t>
            </a:r>
            <a:r>
              <a:rPr lang="en-US" sz="3176">
                <a:solidFill>
                  <a:srgbClr val="AE225B"/>
                </a:solidFill>
                <a:latin typeface="Adigiana Toybox"/>
              </a:rPr>
              <a:t>polypes</a:t>
            </a:r>
            <a:r>
              <a:rPr lang="en-US" sz="3176">
                <a:solidFill>
                  <a:srgbClr val="504E91"/>
                </a:solidFill>
                <a:latin typeface="Adigiana Toybox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0" y="-110038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68356" y="1423076"/>
            <a:ext cx="2666876" cy="1687405"/>
          </a:xfrm>
          <a:custGeom>
            <a:avLst/>
            <a:gdLst/>
            <a:ahLst/>
            <a:cxnLst/>
            <a:rect l="l" t="t" r="r" b="b"/>
            <a:pathLst>
              <a:path w="2666876" h="1687405">
                <a:moveTo>
                  <a:pt x="0" y="0"/>
                </a:moveTo>
                <a:lnTo>
                  <a:pt x="2666876" y="0"/>
                </a:lnTo>
                <a:lnTo>
                  <a:pt x="2666876" y="1687405"/>
                </a:lnTo>
                <a:lnTo>
                  <a:pt x="0" y="1687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8657499" y="907045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-321530" y="1696253"/>
            <a:ext cx="4046648" cy="10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Que </a:t>
            </a:r>
          </a:p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vois-tu 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876872" y="182397"/>
            <a:ext cx="12890188" cy="2147005"/>
          </a:xfrm>
          <a:custGeom>
            <a:avLst/>
            <a:gdLst/>
            <a:ahLst/>
            <a:cxnLst/>
            <a:rect l="l" t="t" r="r" b="b"/>
            <a:pathLst>
              <a:path w="12890188" h="2147005">
                <a:moveTo>
                  <a:pt x="0" y="0"/>
                </a:moveTo>
                <a:lnTo>
                  <a:pt x="12890188" y="0"/>
                </a:lnTo>
                <a:lnTo>
                  <a:pt x="12890188" y="2147005"/>
                </a:lnTo>
                <a:lnTo>
                  <a:pt x="0" y="214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4683736" y="136450"/>
            <a:ext cx="11634491" cy="222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 dirty="0">
                <a:solidFill>
                  <a:srgbClr val="504E91"/>
                </a:solidFill>
                <a:latin typeface="Adigiana Toybox"/>
              </a:rPr>
              <a:t>Sur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deux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photographies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,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tu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peux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observer des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récifs</a:t>
            </a:r>
            <a:r>
              <a:rPr lang="en-US" sz="3176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coralliens</a:t>
            </a:r>
            <a:r>
              <a:rPr lang="en-US" sz="3176" dirty="0">
                <a:solidFill>
                  <a:srgbClr val="AE225B"/>
                </a:solidFill>
                <a:latin typeface="Adigiana Toybox"/>
              </a:rPr>
              <a:t>.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Il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s'agit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d'incroyables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constructions marines,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vieilles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pour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certaines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de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plusieurs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millions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d'années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. Les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récifs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sont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constitués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de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coraux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.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Ils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sont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176" dirty="0" err="1">
                <a:solidFill>
                  <a:srgbClr val="504E91"/>
                </a:solidFill>
                <a:latin typeface="Adigiana Toybox"/>
              </a:rPr>
              <a:t>fabriqués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 par des </a:t>
            </a:r>
            <a:r>
              <a:rPr lang="en-US" sz="3176" dirty="0" err="1">
                <a:solidFill>
                  <a:srgbClr val="AE225B"/>
                </a:solidFill>
                <a:latin typeface="Adigiana Toybox"/>
              </a:rPr>
              <a:t>polypes</a:t>
            </a:r>
            <a:r>
              <a:rPr lang="en-US" sz="3176" dirty="0">
                <a:solidFill>
                  <a:srgbClr val="504E91"/>
                </a:solidFill>
                <a:latin typeface="Adigiana Toybox"/>
              </a:rPr>
              <a:t>.</a:t>
            </a:r>
          </a:p>
        </p:txBody>
      </p:sp>
      <p:pic>
        <p:nvPicPr>
          <p:cNvPr id="4098" name="Picture 2" descr="Snorkeling : Les poissons à observer à la Réunion - Fishipedia">
            <a:extLst>
              <a:ext uri="{FF2B5EF4-FFF2-40B4-BE49-F238E27FC236}">
                <a16:creationId xmlns:a16="http://schemas.microsoft.com/office/drawing/2014/main" id="{81556CC0-5C34-AD42-AB8F-57BEFEF0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32" y="2552256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7504355" y="239520"/>
            <a:ext cx="2666876" cy="1687405"/>
          </a:xfrm>
          <a:custGeom>
            <a:avLst/>
            <a:gdLst/>
            <a:ahLst/>
            <a:cxnLst/>
            <a:rect l="l" t="t" r="r" b="b"/>
            <a:pathLst>
              <a:path w="2666876" h="1687405">
                <a:moveTo>
                  <a:pt x="0" y="0"/>
                </a:moveTo>
                <a:lnTo>
                  <a:pt x="2666876" y="0"/>
                </a:lnTo>
                <a:lnTo>
                  <a:pt x="2666876" y="1687406"/>
                </a:lnTo>
                <a:lnTo>
                  <a:pt x="0" y="1687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814469" y="458175"/>
            <a:ext cx="4046648" cy="10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Que </a:t>
            </a:r>
          </a:p>
          <a:p>
            <a:pPr algn="ctr">
              <a:lnSpc>
                <a:spcPts val="4307"/>
              </a:lnSpc>
            </a:pPr>
            <a:r>
              <a:rPr lang="en-US" sz="3076" u="sng">
                <a:solidFill>
                  <a:srgbClr val="504E91"/>
                </a:solidFill>
                <a:latin typeface="Adigiana Toybox"/>
              </a:rPr>
              <a:t>vois-tu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61223" y="9495397"/>
            <a:ext cx="10465536" cy="50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7"/>
              </a:lnSpc>
            </a:pPr>
            <a:r>
              <a:rPr lang="en-US" sz="3076" u="sng" dirty="0">
                <a:solidFill>
                  <a:srgbClr val="AE225B"/>
                </a:solidFill>
                <a:latin typeface="Adigiana Toybox"/>
              </a:rPr>
              <a:t>Carte des </a:t>
            </a:r>
            <a:r>
              <a:rPr lang="en-US" sz="3076" u="sng" dirty="0" err="1">
                <a:solidFill>
                  <a:srgbClr val="AE225B"/>
                </a:solidFill>
                <a:latin typeface="Adigiana Toybox"/>
              </a:rPr>
              <a:t>récifs</a:t>
            </a:r>
            <a:r>
              <a:rPr lang="en-US" sz="3076" u="sng" dirty="0">
                <a:solidFill>
                  <a:srgbClr val="AE225B"/>
                </a:solidFill>
                <a:latin typeface="Adigiana Toybox"/>
              </a:rPr>
              <a:t> de La Réunion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3477BCA-070B-9DE3-E9B6-45E8F461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54" y="2159093"/>
            <a:ext cx="10745874" cy="69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25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56227" y="1783338"/>
            <a:ext cx="11002543" cy="6961609"/>
          </a:xfrm>
          <a:custGeom>
            <a:avLst/>
            <a:gdLst/>
            <a:ahLst/>
            <a:cxnLst/>
            <a:rect l="l" t="t" r="r" b="b"/>
            <a:pathLst>
              <a:path w="11002543" h="6961609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4610851" y="3831461"/>
            <a:ext cx="8093296" cy="2139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Qu'est-ce que c'est un </a:t>
            </a:r>
            <a:r>
              <a:rPr lang="en-US" sz="6153" u="sng">
                <a:solidFill>
                  <a:srgbClr val="AE225B"/>
                </a:solidFill>
                <a:latin typeface="Adigiana Toybox"/>
              </a:rPr>
              <a:t>polype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56627" y="206314"/>
            <a:ext cx="3846085" cy="2433523"/>
          </a:xfrm>
          <a:custGeom>
            <a:avLst/>
            <a:gdLst/>
            <a:ahLst/>
            <a:cxnLst/>
            <a:rect l="l" t="t" r="r" b="b"/>
            <a:pathLst>
              <a:path w="3846085" h="2433523">
                <a:moveTo>
                  <a:pt x="0" y="0"/>
                </a:moveTo>
                <a:lnTo>
                  <a:pt x="3846085" y="0"/>
                </a:lnTo>
                <a:lnTo>
                  <a:pt x="3846085" y="2433523"/>
                </a:lnTo>
                <a:lnTo>
                  <a:pt x="0" y="2433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5752042" y="7945579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784896" y="3713997"/>
            <a:ext cx="7474404" cy="4750088"/>
          </a:xfrm>
          <a:custGeom>
            <a:avLst/>
            <a:gdLst/>
            <a:ahLst/>
            <a:cxnLst/>
            <a:rect l="l" t="t" r="r" b="b"/>
            <a:pathLst>
              <a:path w="7474404" h="4750088">
                <a:moveTo>
                  <a:pt x="0" y="0"/>
                </a:moveTo>
                <a:lnTo>
                  <a:pt x="7474404" y="0"/>
                </a:lnTo>
                <a:lnTo>
                  <a:pt x="7474404" y="4750088"/>
                </a:lnTo>
                <a:lnTo>
                  <a:pt x="0" y="47500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770812" y="3469579"/>
            <a:ext cx="7687250" cy="5238925"/>
          </a:xfrm>
          <a:custGeom>
            <a:avLst/>
            <a:gdLst/>
            <a:ahLst/>
            <a:cxnLst/>
            <a:rect l="l" t="t" r="r" b="b"/>
            <a:pathLst>
              <a:path w="7687250" h="5238925">
                <a:moveTo>
                  <a:pt x="0" y="0"/>
                </a:moveTo>
                <a:lnTo>
                  <a:pt x="7687249" y="0"/>
                </a:lnTo>
                <a:lnTo>
                  <a:pt x="7687249" y="5238924"/>
                </a:lnTo>
                <a:lnTo>
                  <a:pt x="0" y="52389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7414" r="-4262" b="-13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 rot="-1632250" flipH="1">
            <a:off x="8019032" y="4988031"/>
            <a:ext cx="2293769" cy="1697389"/>
          </a:xfrm>
          <a:custGeom>
            <a:avLst/>
            <a:gdLst/>
            <a:ahLst/>
            <a:cxnLst/>
            <a:rect l="l" t="t" r="r" b="b"/>
            <a:pathLst>
              <a:path w="2293769" h="1697389">
                <a:moveTo>
                  <a:pt x="2293769" y="0"/>
                </a:moveTo>
                <a:lnTo>
                  <a:pt x="0" y="0"/>
                </a:lnTo>
                <a:lnTo>
                  <a:pt x="0" y="1697389"/>
                </a:lnTo>
                <a:lnTo>
                  <a:pt x="2293769" y="1697389"/>
                </a:lnTo>
                <a:lnTo>
                  <a:pt x="229376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 flipH="1">
            <a:off x="5001228" y="5143500"/>
            <a:ext cx="3208268" cy="3085667"/>
          </a:xfrm>
          <a:custGeom>
            <a:avLst/>
            <a:gdLst/>
            <a:ahLst/>
            <a:cxnLst/>
            <a:rect l="l" t="t" r="r" b="b"/>
            <a:pathLst>
              <a:path w="3085667" h="3085667">
                <a:moveTo>
                  <a:pt x="3085666" y="0"/>
                </a:moveTo>
                <a:lnTo>
                  <a:pt x="0" y="0"/>
                </a:lnTo>
                <a:lnTo>
                  <a:pt x="0" y="3085667"/>
                </a:lnTo>
                <a:lnTo>
                  <a:pt x="3085666" y="3085667"/>
                </a:lnTo>
                <a:lnTo>
                  <a:pt x="3085666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631131" y="458817"/>
            <a:ext cx="2897077" cy="186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</a:pPr>
            <a:r>
              <a:rPr lang="en-US" sz="3561" u="sng">
                <a:solidFill>
                  <a:srgbClr val="504E91"/>
                </a:solidFill>
                <a:latin typeface="Adigiana Toybox"/>
              </a:rPr>
              <a:t>Qu'est-ce que c'est un </a:t>
            </a:r>
            <a:r>
              <a:rPr lang="en-US" sz="3561" u="sng">
                <a:solidFill>
                  <a:srgbClr val="AE225B"/>
                </a:solidFill>
                <a:latin typeface="Adigiana Toybox"/>
              </a:rPr>
              <a:t>polype 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204071" y="9013303"/>
            <a:ext cx="10465536" cy="50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976" u="sng">
                <a:solidFill>
                  <a:srgbClr val="AE225B"/>
                </a:solidFill>
                <a:latin typeface="Adigiana Toybox"/>
              </a:rPr>
              <a:t>Des coraux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58061" y="8789170"/>
            <a:ext cx="10465536" cy="50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976" u="sng">
                <a:solidFill>
                  <a:srgbClr val="AE225B"/>
                </a:solidFill>
                <a:latin typeface="Adigiana Toybox"/>
              </a:rPr>
              <a:t>Des polypes</a:t>
            </a:r>
          </a:p>
        </p:txBody>
      </p:sp>
      <p:sp>
        <p:nvSpPr>
          <p:cNvPr id="23" name="Freeform 23"/>
          <p:cNvSpPr/>
          <p:nvPr/>
        </p:nvSpPr>
        <p:spPr>
          <a:xfrm>
            <a:off x="4369112" y="562793"/>
            <a:ext cx="12890188" cy="2147005"/>
          </a:xfrm>
          <a:custGeom>
            <a:avLst/>
            <a:gdLst/>
            <a:ahLst/>
            <a:cxnLst/>
            <a:rect l="l" t="t" r="r" b="b"/>
            <a:pathLst>
              <a:path w="12890188" h="2147005">
                <a:moveTo>
                  <a:pt x="0" y="0"/>
                </a:moveTo>
                <a:lnTo>
                  <a:pt x="12890188" y="0"/>
                </a:lnTo>
                <a:lnTo>
                  <a:pt x="12890188" y="2147005"/>
                </a:lnTo>
                <a:lnTo>
                  <a:pt x="0" y="214700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5028696" y="826118"/>
            <a:ext cx="11634491" cy="166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>
                <a:solidFill>
                  <a:srgbClr val="504E91"/>
                </a:solidFill>
                <a:latin typeface="Adigiana Toybox"/>
              </a:rPr>
              <a:t>Le polype est un petit </a:t>
            </a:r>
            <a:r>
              <a:rPr lang="en-US" sz="3176">
                <a:solidFill>
                  <a:srgbClr val="AE225B"/>
                </a:solidFill>
                <a:latin typeface="Adigiana Toybox"/>
              </a:rPr>
              <a:t>animal </a:t>
            </a:r>
            <a:r>
              <a:rPr lang="en-US" sz="3176">
                <a:solidFill>
                  <a:srgbClr val="504E91"/>
                </a:solidFill>
                <a:latin typeface="Adigiana Toybox"/>
              </a:rPr>
              <a:t>de seulement quelques millimètres. Son corps ,en forme d'amphore, est tout </a:t>
            </a:r>
            <a:r>
              <a:rPr lang="en-US" sz="3176">
                <a:solidFill>
                  <a:srgbClr val="AE225B"/>
                </a:solidFill>
                <a:latin typeface="Adigiana Toybox"/>
              </a:rPr>
              <a:t>mou</a:t>
            </a:r>
            <a:r>
              <a:rPr lang="en-US" sz="3176">
                <a:solidFill>
                  <a:srgbClr val="504E91"/>
                </a:solidFill>
                <a:latin typeface="Adigiana Toybox"/>
              </a:rPr>
              <a:t>. Sa bouche est entourée de </a:t>
            </a:r>
            <a:r>
              <a:rPr lang="en-US" sz="3176">
                <a:solidFill>
                  <a:srgbClr val="AE225B"/>
                </a:solidFill>
                <a:latin typeface="Adigiana Toybox"/>
              </a:rPr>
              <a:t>tentacules</a:t>
            </a:r>
            <a:r>
              <a:rPr lang="en-US" sz="3176">
                <a:solidFill>
                  <a:srgbClr val="504E91"/>
                </a:solidFill>
                <a:latin typeface="Adigiana Toybox"/>
              </a:rPr>
              <a:t>. Elle lui sert aussi... d'anus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757</Words>
  <Application>Microsoft Office PowerPoint</Application>
  <PresentationFormat>Personnalisé</PresentationFormat>
  <Paragraphs>129</Paragraphs>
  <Slides>26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Adigiana Toybox</vt:lpstr>
      <vt:lpstr>Calibri</vt:lpstr>
      <vt:lpstr>Arial</vt:lpstr>
      <vt:lpstr>Open Sans Extra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Récif et polypes</dc:title>
  <cp:lastModifiedBy>Chloé Boucher</cp:lastModifiedBy>
  <cp:revision>5</cp:revision>
  <dcterms:created xsi:type="dcterms:W3CDTF">2006-08-16T00:00:00Z</dcterms:created>
  <dcterms:modified xsi:type="dcterms:W3CDTF">2025-09-14T07:21:13Z</dcterms:modified>
  <dc:identifier>DAFpuscrcOA</dc:identifier>
</cp:coreProperties>
</file>