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embeddedFontLst>
    <p:embeddedFont>
      <p:font typeface="Adigiana Toybox" charset="1" panose="02000500000000000000"/>
      <p:regular r:id="rId30"/>
    </p:embeddedFont>
    <p:embeddedFont>
      <p:font typeface="Open Sans Extra Bold Italics" charset="1" panose="020B0906030804020204"/>
      <p:regular r:id="rId31"/>
    </p:embeddedFont>
    <p:embeddedFont>
      <p:font typeface="Open Sans Extra Bold" charset="1" panose="020B09060308040202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23.png" Type="http://schemas.openxmlformats.org/officeDocument/2006/relationships/image"/><Relationship Id="rId18" Target="https://aquariumdelareunion.com/ressources-enseignants/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6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7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../media/image23.pn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13.png" Type="http://schemas.openxmlformats.org/officeDocument/2006/relationships/image"/><Relationship Id="rId16" Target="../media/image14.svg" Type="http://schemas.openxmlformats.org/officeDocument/2006/relationships/image"/><Relationship Id="rId17" Target="https://www.oceanos-safari.com/post/les-relations-marines-symbiotiques#:~:text=Plusieurs%20types%20de%20relations%20peuvent,esp%C3%A8ces%20sont%20collectivement%20appel%C3%A9es%20symbiose." TargetMode="External" Type="http://schemas.openxmlformats.org/officeDocument/2006/relationships/hyperlink"/><Relationship Id="rId18" Target="https://www.save4planet.com/ecologie/72/ecosystemes-definition-exemples-caracteristiques" TargetMode="External" Type="http://schemas.openxmlformats.org/officeDocument/2006/relationships/hyperlink"/><Relationship Id="rId19" Target="https://aquariumdelareunion.com/ressources-enseignants/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5.png" Type="http://schemas.openxmlformats.org/officeDocument/2006/relationships/image"/><Relationship Id="rId7" Target="../media/image10.png" Type="http://schemas.openxmlformats.org/officeDocument/2006/relationships/image"/><Relationship Id="rId8" Target="../media/image2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6.png" Type="http://schemas.openxmlformats.org/officeDocument/2006/relationships/image"/><Relationship Id="rId17" Target="../media/image17.svg" Type="http://schemas.openxmlformats.org/officeDocument/2006/relationships/image"/><Relationship Id="rId18" Target="../media/image18.png" Type="http://schemas.openxmlformats.org/officeDocument/2006/relationships/image"/><Relationship Id="rId19" Target="../media/image1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20.png" Type="http://schemas.openxmlformats.org/officeDocument/2006/relationships/image"/><Relationship Id="rId17" Target="https://www.alloprof.qc.ca/fr/eleves/bv/geographie/les-oceans-g1098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21.png" Type="http://schemas.openxmlformats.org/officeDocument/2006/relationships/image"/><Relationship Id="rId18" Target="https://www.save4planet.com/ecologie/72/ecosystemes-definition-exemples-caracteristiques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.pn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.pn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22.png" Type="http://schemas.openxmlformats.org/officeDocument/2006/relationships/image"/><Relationship Id="rId18" Target="https://aquariumdelareunion.com/ressources-enseignants/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3" y="0"/>
                </a:lnTo>
                <a:lnTo>
                  <a:pt x="11002543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13506" y="2413882"/>
            <a:ext cx="8860987" cy="3740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Sciences </a:t>
            </a:r>
          </a:p>
          <a:p>
            <a:pPr algn="ctr">
              <a:lnSpc>
                <a:spcPts val="749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Ecosystème : sctructure, fonctionnement et dynamique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68623" y="6343603"/>
            <a:ext cx="8860987" cy="91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4"/>
              </a:lnSpc>
            </a:pPr>
            <a:r>
              <a:rPr lang="en-US" sz="5353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 monde marin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3404" y="348308"/>
            <a:ext cx="3273637" cy="2071320"/>
          </a:xfrm>
          <a:custGeom>
            <a:avLst/>
            <a:gdLst/>
            <a:ahLst/>
            <a:cxnLst/>
            <a:rect r="r" b="b" t="t" l="l"/>
            <a:pathLst>
              <a:path h="2071320" w="3273637">
                <a:moveTo>
                  <a:pt x="0" y="0"/>
                </a:moveTo>
                <a:lnTo>
                  <a:pt x="3273637" y="0"/>
                </a:lnTo>
                <a:lnTo>
                  <a:pt x="3273637" y="2071320"/>
                </a:lnTo>
                <a:lnTo>
                  <a:pt x="0" y="20713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752042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913503" y="2419628"/>
            <a:ext cx="14853557" cy="7473883"/>
          </a:xfrm>
          <a:custGeom>
            <a:avLst/>
            <a:gdLst/>
            <a:ahLst/>
            <a:cxnLst/>
            <a:rect r="r" b="b" t="t" l="l"/>
            <a:pathLst>
              <a:path h="7473883" w="14853557">
                <a:moveTo>
                  <a:pt x="0" y="0"/>
                </a:moveTo>
                <a:lnTo>
                  <a:pt x="14853557" y="0"/>
                </a:lnTo>
                <a:lnTo>
                  <a:pt x="14853557" y="7473883"/>
                </a:lnTo>
                <a:lnTo>
                  <a:pt x="0" y="747388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78635" y="698973"/>
            <a:ext cx="2623176" cy="1255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183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183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proie/prédateur</a:t>
            </a:r>
            <a:r>
              <a:rPr lang="en-US" sz="183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38996" y="9740422"/>
            <a:ext cx="87927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 u="sng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  <a:hlinkClick r:id="rId18" tooltip="https://aquariumdelareunion.com/ressources-enseignants/"/>
              </a:rPr>
              <a:t>Source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3" y="0"/>
                </a:lnTo>
                <a:lnTo>
                  <a:pt x="11002543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272603" y="2827568"/>
            <a:ext cx="7653027" cy="367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535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 coopération </a:t>
            </a: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822675" cy="7480529"/>
          </a:xfrm>
          <a:custGeom>
            <a:avLst/>
            <a:gdLst/>
            <a:ahLst/>
            <a:cxnLst/>
            <a:rect r="r" b="b" t="t" l="l"/>
            <a:pathLst>
              <a:path h="7480529" w="11822675">
                <a:moveTo>
                  <a:pt x="0" y="0"/>
                </a:moveTo>
                <a:lnTo>
                  <a:pt x="11822674" y="0"/>
                </a:lnTo>
                <a:lnTo>
                  <a:pt x="11822674" y="7480528"/>
                </a:lnTo>
                <a:lnTo>
                  <a:pt x="0" y="74805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837578" y="2659367"/>
            <a:ext cx="9495486" cy="5232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1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Exemple N°1 :</a:t>
            </a:r>
          </a:p>
          <a:p>
            <a:pPr algn="ctr">
              <a:lnSpc>
                <a:spcPts val="8351"/>
              </a:lnSpc>
            </a:pPr>
            <a:r>
              <a:rPr lang="en-US" sz="5353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 espèces dépendent l'une de l'autre pour se nourrir, se protéger et/ou pour d'autres raisons.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573928" y="3477378"/>
            <a:ext cx="7177612" cy="6084694"/>
            <a:chOff x="0" y="0"/>
            <a:chExt cx="1890400" cy="160255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90400" cy="1602553"/>
            </a:xfrm>
            <a:custGeom>
              <a:avLst/>
              <a:gdLst/>
              <a:ahLst/>
              <a:cxnLst/>
              <a:rect r="r" b="b" t="t" l="l"/>
              <a:pathLst>
                <a:path h="1602553" w="1890400">
                  <a:moveTo>
                    <a:pt x="55010" y="0"/>
                  </a:moveTo>
                  <a:lnTo>
                    <a:pt x="1835390" y="0"/>
                  </a:lnTo>
                  <a:cubicBezTo>
                    <a:pt x="1865771" y="0"/>
                    <a:pt x="1890400" y="24629"/>
                    <a:pt x="1890400" y="55010"/>
                  </a:cubicBezTo>
                  <a:lnTo>
                    <a:pt x="1890400" y="1547543"/>
                  </a:lnTo>
                  <a:cubicBezTo>
                    <a:pt x="1890400" y="1577924"/>
                    <a:pt x="1865771" y="1602553"/>
                    <a:pt x="1835390" y="1602553"/>
                  </a:cubicBezTo>
                  <a:lnTo>
                    <a:pt x="55010" y="1602553"/>
                  </a:lnTo>
                  <a:cubicBezTo>
                    <a:pt x="24629" y="1602553"/>
                    <a:pt x="0" y="1577924"/>
                    <a:pt x="0" y="1547543"/>
                  </a:cubicBezTo>
                  <a:lnTo>
                    <a:pt x="0" y="55010"/>
                  </a:lnTo>
                  <a:cubicBezTo>
                    <a:pt x="0" y="24629"/>
                    <a:pt x="24629" y="0"/>
                    <a:pt x="55010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890400" cy="1640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71212" y="268225"/>
            <a:ext cx="4586878" cy="2902243"/>
          </a:xfrm>
          <a:custGeom>
            <a:avLst/>
            <a:gdLst/>
            <a:ahLst/>
            <a:cxnLst/>
            <a:rect r="r" b="b" t="t" l="l"/>
            <a:pathLst>
              <a:path h="2902243" w="4586878">
                <a:moveTo>
                  <a:pt x="0" y="0"/>
                </a:moveTo>
                <a:lnTo>
                  <a:pt x="4586879" y="0"/>
                </a:lnTo>
                <a:lnTo>
                  <a:pt x="4586879" y="2902243"/>
                </a:lnTo>
                <a:lnTo>
                  <a:pt x="0" y="2902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28700" y="3557961"/>
            <a:ext cx="9006166" cy="6004110"/>
          </a:xfrm>
          <a:custGeom>
            <a:avLst/>
            <a:gdLst/>
            <a:ahLst/>
            <a:cxnLst/>
            <a:rect r="r" b="b" t="t" l="l"/>
            <a:pathLst>
              <a:path h="6004110" w="9006166">
                <a:moveTo>
                  <a:pt x="0" y="0"/>
                </a:moveTo>
                <a:lnTo>
                  <a:pt x="9006166" y="0"/>
                </a:lnTo>
                <a:lnTo>
                  <a:pt x="9006166" y="6004111"/>
                </a:lnTo>
                <a:lnTo>
                  <a:pt x="0" y="60041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07067" y="600928"/>
            <a:ext cx="4265140" cy="204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298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 coopération </a:t>
            </a: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74237" y="1452646"/>
            <a:ext cx="12577304" cy="902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2"/>
              </a:lnSpc>
            </a:pPr>
            <a:r>
              <a:rPr lang="en-US" sz="41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 gobies et les crevettes pistolets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30885" y="3569615"/>
            <a:ext cx="6663698" cy="6717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7"/>
              </a:lnSpc>
            </a:pPr>
            <a:r>
              <a:rPr lang="en-US" sz="30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La crevette nettoie et entretient le terrier tandis que le gobie joue le rôle du guetteur. Lorsqu'elle "travaille" à l'entrée du terrier, la crevette maintient le contact avec le gobie grâce à l'une de ses antennes et ce dernier l'avertit d'un danger potentiel par un mouvement de sa queue.</a:t>
            </a:r>
          </a:p>
          <a:p>
            <a:pPr algn="ctr">
              <a:lnSpc>
                <a:spcPts val="5327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615714" y="3401475"/>
            <a:ext cx="7748715" cy="6084694"/>
            <a:chOff x="0" y="0"/>
            <a:chExt cx="2040814" cy="160255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40814" cy="1602553"/>
            </a:xfrm>
            <a:custGeom>
              <a:avLst/>
              <a:gdLst/>
              <a:ahLst/>
              <a:cxnLst/>
              <a:rect r="r" b="b" t="t" l="l"/>
              <a:pathLst>
                <a:path h="1602553" w="2040814">
                  <a:moveTo>
                    <a:pt x="50955" y="0"/>
                  </a:moveTo>
                  <a:lnTo>
                    <a:pt x="1989859" y="0"/>
                  </a:lnTo>
                  <a:cubicBezTo>
                    <a:pt x="2018000" y="0"/>
                    <a:pt x="2040814" y="22813"/>
                    <a:pt x="2040814" y="50955"/>
                  </a:cubicBezTo>
                  <a:lnTo>
                    <a:pt x="2040814" y="1551598"/>
                  </a:lnTo>
                  <a:cubicBezTo>
                    <a:pt x="2040814" y="1565112"/>
                    <a:pt x="2035445" y="1578073"/>
                    <a:pt x="2025889" y="1587629"/>
                  </a:cubicBezTo>
                  <a:cubicBezTo>
                    <a:pt x="2016333" y="1597185"/>
                    <a:pt x="2003373" y="1602553"/>
                    <a:pt x="1989859" y="1602553"/>
                  </a:cubicBezTo>
                  <a:lnTo>
                    <a:pt x="50955" y="1602553"/>
                  </a:lnTo>
                  <a:cubicBezTo>
                    <a:pt x="22813" y="1602553"/>
                    <a:pt x="0" y="1579740"/>
                    <a:pt x="0" y="1551598"/>
                  </a:cubicBezTo>
                  <a:lnTo>
                    <a:pt x="0" y="50955"/>
                  </a:lnTo>
                  <a:cubicBezTo>
                    <a:pt x="0" y="37441"/>
                    <a:pt x="5368" y="24480"/>
                    <a:pt x="14924" y="14924"/>
                  </a:cubicBezTo>
                  <a:cubicBezTo>
                    <a:pt x="24480" y="5368"/>
                    <a:pt x="37441" y="0"/>
                    <a:pt x="50955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40814" cy="1640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71212" y="268225"/>
            <a:ext cx="4586878" cy="2902243"/>
          </a:xfrm>
          <a:custGeom>
            <a:avLst/>
            <a:gdLst/>
            <a:ahLst/>
            <a:cxnLst/>
            <a:rect r="r" b="b" t="t" l="l"/>
            <a:pathLst>
              <a:path h="2902243" w="4586878">
                <a:moveTo>
                  <a:pt x="0" y="0"/>
                </a:moveTo>
                <a:lnTo>
                  <a:pt x="4586879" y="0"/>
                </a:lnTo>
                <a:lnTo>
                  <a:pt x="4586879" y="2902243"/>
                </a:lnTo>
                <a:lnTo>
                  <a:pt x="0" y="2902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33453" y="3401475"/>
            <a:ext cx="8184539" cy="6160597"/>
          </a:xfrm>
          <a:custGeom>
            <a:avLst/>
            <a:gdLst/>
            <a:ahLst/>
            <a:cxnLst/>
            <a:rect r="r" b="b" t="t" l="l"/>
            <a:pathLst>
              <a:path h="6160597" w="8184539">
                <a:moveTo>
                  <a:pt x="0" y="0"/>
                </a:moveTo>
                <a:lnTo>
                  <a:pt x="8184540" y="0"/>
                </a:lnTo>
                <a:lnTo>
                  <a:pt x="8184540" y="6160597"/>
                </a:lnTo>
                <a:lnTo>
                  <a:pt x="0" y="61605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07067" y="600928"/>
            <a:ext cx="4265140" cy="204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298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 coopération </a:t>
            </a: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74237" y="1452646"/>
            <a:ext cx="12577304" cy="902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2"/>
              </a:lnSpc>
            </a:pPr>
            <a:r>
              <a:rPr lang="en-US" sz="41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 poisson clown et son anémone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01265" y="3521532"/>
            <a:ext cx="7177612" cy="6416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57"/>
              </a:lnSpc>
            </a:pPr>
            <a:r>
              <a:rPr lang="en-US" sz="32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 poisson clown,  protège son anémone des prédateurs. Ils gardent également leur hôte propre en le nettoyant de ses déchets.</a:t>
            </a:r>
          </a:p>
          <a:p>
            <a:pPr algn="ctr">
              <a:lnSpc>
                <a:spcPts val="4515"/>
              </a:lnSpc>
            </a:pPr>
            <a:r>
              <a:rPr lang="en-US" sz="31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En retour, l'anémone offre un foyer sûr et protecteur  grâce à ses nématocytes. Ce sont des cellules urticantes situées sur les tentacules et qui libèrent une toxine lorsqu'un autre animal les touche.</a:t>
            </a:r>
          </a:p>
          <a:p>
            <a:pPr algn="ctr">
              <a:lnSpc>
                <a:spcPts val="5673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822675" cy="7480529"/>
          </a:xfrm>
          <a:custGeom>
            <a:avLst/>
            <a:gdLst/>
            <a:ahLst/>
            <a:cxnLst/>
            <a:rect r="r" b="b" t="t" l="l"/>
            <a:pathLst>
              <a:path h="7480529" w="11822675">
                <a:moveTo>
                  <a:pt x="0" y="0"/>
                </a:moveTo>
                <a:lnTo>
                  <a:pt x="11822674" y="0"/>
                </a:lnTo>
                <a:lnTo>
                  <a:pt x="11822674" y="7480528"/>
                </a:lnTo>
                <a:lnTo>
                  <a:pt x="0" y="74805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837578" y="2659367"/>
            <a:ext cx="9495486" cy="4174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1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Exemple N°2 :</a:t>
            </a:r>
          </a:p>
          <a:p>
            <a:pPr algn="ctr">
              <a:lnSpc>
                <a:spcPts val="8351"/>
              </a:lnSpc>
            </a:pPr>
            <a:r>
              <a:rPr lang="en-US" sz="5353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Une s﻿eule espèce bénéficie de la relation sans mettre en danger l'autre partie.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615714" y="4220345"/>
            <a:ext cx="7748715" cy="4488158"/>
            <a:chOff x="0" y="0"/>
            <a:chExt cx="2040814" cy="118206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40814" cy="1182066"/>
            </a:xfrm>
            <a:custGeom>
              <a:avLst/>
              <a:gdLst/>
              <a:ahLst/>
              <a:cxnLst/>
              <a:rect r="r" b="b" t="t" l="l"/>
              <a:pathLst>
                <a:path h="1182066" w="2040814">
                  <a:moveTo>
                    <a:pt x="50955" y="0"/>
                  </a:moveTo>
                  <a:lnTo>
                    <a:pt x="1989859" y="0"/>
                  </a:lnTo>
                  <a:cubicBezTo>
                    <a:pt x="2018000" y="0"/>
                    <a:pt x="2040814" y="22813"/>
                    <a:pt x="2040814" y="50955"/>
                  </a:cubicBezTo>
                  <a:lnTo>
                    <a:pt x="2040814" y="1131111"/>
                  </a:lnTo>
                  <a:cubicBezTo>
                    <a:pt x="2040814" y="1144625"/>
                    <a:pt x="2035445" y="1157586"/>
                    <a:pt x="2025889" y="1167142"/>
                  </a:cubicBezTo>
                  <a:cubicBezTo>
                    <a:pt x="2016333" y="1176698"/>
                    <a:pt x="2003373" y="1182066"/>
                    <a:pt x="1989859" y="1182066"/>
                  </a:cubicBezTo>
                  <a:lnTo>
                    <a:pt x="50955" y="1182066"/>
                  </a:lnTo>
                  <a:cubicBezTo>
                    <a:pt x="37441" y="1182066"/>
                    <a:pt x="24480" y="1176698"/>
                    <a:pt x="14924" y="1167142"/>
                  </a:cubicBezTo>
                  <a:cubicBezTo>
                    <a:pt x="5368" y="1157586"/>
                    <a:pt x="0" y="1144625"/>
                    <a:pt x="0" y="1131111"/>
                  </a:cubicBezTo>
                  <a:lnTo>
                    <a:pt x="0" y="50955"/>
                  </a:lnTo>
                  <a:cubicBezTo>
                    <a:pt x="0" y="37441"/>
                    <a:pt x="5368" y="24480"/>
                    <a:pt x="14924" y="14924"/>
                  </a:cubicBezTo>
                  <a:cubicBezTo>
                    <a:pt x="24480" y="5368"/>
                    <a:pt x="37441" y="0"/>
                    <a:pt x="50955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040814" cy="12201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71212" y="268225"/>
            <a:ext cx="4586878" cy="2902243"/>
          </a:xfrm>
          <a:custGeom>
            <a:avLst/>
            <a:gdLst/>
            <a:ahLst/>
            <a:cxnLst/>
            <a:rect r="r" b="b" t="t" l="l"/>
            <a:pathLst>
              <a:path h="2902243" w="4586878">
                <a:moveTo>
                  <a:pt x="0" y="0"/>
                </a:moveTo>
                <a:lnTo>
                  <a:pt x="4586879" y="0"/>
                </a:lnTo>
                <a:lnTo>
                  <a:pt x="4586879" y="2902243"/>
                </a:lnTo>
                <a:lnTo>
                  <a:pt x="0" y="2902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60563" y="3668649"/>
            <a:ext cx="8083437" cy="6026782"/>
          </a:xfrm>
          <a:custGeom>
            <a:avLst/>
            <a:gdLst/>
            <a:ahLst/>
            <a:cxnLst/>
            <a:rect r="r" b="b" t="t" l="l"/>
            <a:pathLst>
              <a:path h="6026782" w="8083437">
                <a:moveTo>
                  <a:pt x="0" y="0"/>
                </a:moveTo>
                <a:lnTo>
                  <a:pt x="8083437" y="0"/>
                </a:lnTo>
                <a:lnTo>
                  <a:pt x="8083437" y="6026781"/>
                </a:lnTo>
                <a:lnTo>
                  <a:pt x="0" y="60267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07067" y="600928"/>
            <a:ext cx="4265140" cy="204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298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 coopération </a:t>
            </a: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74237" y="1452646"/>
            <a:ext cx="12577304" cy="902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2"/>
              </a:lnSpc>
            </a:pPr>
            <a:r>
              <a:rPr lang="en-US" sz="41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tortue de mer et le rémora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01265" y="3766705"/>
            <a:ext cx="7177612" cy="494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3"/>
              </a:lnSpc>
            </a:pPr>
          </a:p>
          <a:p>
            <a:pPr algn="ctr">
              <a:lnSpc>
                <a:spcPts val="5673"/>
              </a:lnSpc>
            </a:pPr>
            <a:r>
              <a:rPr lang="en-US" sz="32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Ici, le rémora bénéficie d'un moyen de </a:t>
            </a:r>
            <a:r>
              <a:rPr lang="en-US" sz="32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transport </a:t>
            </a:r>
            <a:r>
              <a:rPr lang="en-US" sz="32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et se </a:t>
            </a:r>
            <a:r>
              <a:rPr lang="en-US" sz="32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nourrit </a:t>
            </a:r>
            <a:r>
              <a:rPr lang="en-US" sz="32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des restes tombant de la gueule de la tortue ou des petits organismes soulevés lorsque la tortue fouille le sable ou le récif.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3" y="0"/>
                </a:lnTo>
                <a:lnTo>
                  <a:pt x="11002543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272603" y="3524647"/>
            <a:ext cx="7653027" cy="2415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535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néfaste .</a:t>
            </a: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Quel exemple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822675" cy="7480529"/>
          </a:xfrm>
          <a:custGeom>
            <a:avLst/>
            <a:gdLst/>
            <a:ahLst/>
            <a:cxnLst/>
            <a:rect r="r" b="b" t="t" l="l"/>
            <a:pathLst>
              <a:path h="7480529" w="11822675">
                <a:moveTo>
                  <a:pt x="0" y="0"/>
                </a:moveTo>
                <a:lnTo>
                  <a:pt x="11822674" y="0"/>
                </a:lnTo>
                <a:lnTo>
                  <a:pt x="11822674" y="7480528"/>
                </a:lnTo>
                <a:lnTo>
                  <a:pt x="0" y="74805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936408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7" y="0"/>
                </a:lnTo>
                <a:lnTo>
                  <a:pt x="1456487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61439" y="3411759"/>
            <a:ext cx="9495486" cy="3117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51"/>
              </a:lnSpc>
            </a:pPr>
            <a:r>
              <a:rPr lang="en-US" sz="5353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Une espèce (le parasite) profite d'une autre espèce qui subit des dommages.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615714" y="3636070"/>
            <a:ext cx="8362867" cy="6003378"/>
            <a:chOff x="0" y="0"/>
            <a:chExt cx="2202566" cy="158113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02566" cy="1581137"/>
            </a:xfrm>
            <a:custGeom>
              <a:avLst/>
              <a:gdLst/>
              <a:ahLst/>
              <a:cxnLst/>
              <a:rect r="r" b="b" t="t" l="l"/>
              <a:pathLst>
                <a:path h="1581137" w="2202566">
                  <a:moveTo>
                    <a:pt x="47213" y="0"/>
                  </a:moveTo>
                  <a:lnTo>
                    <a:pt x="2155353" y="0"/>
                  </a:lnTo>
                  <a:cubicBezTo>
                    <a:pt x="2181428" y="0"/>
                    <a:pt x="2202566" y="21138"/>
                    <a:pt x="2202566" y="47213"/>
                  </a:cubicBezTo>
                  <a:lnTo>
                    <a:pt x="2202566" y="1533923"/>
                  </a:lnTo>
                  <a:cubicBezTo>
                    <a:pt x="2202566" y="1559998"/>
                    <a:pt x="2181428" y="1581137"/>
                    <a:pt x="2155353" y="1581137"/>
                  </a:cubicBezTo>
                  <a:lnTo>
                    <a:pt x="47213" y="1581137"/>
                  </a:lnTo>
                  <a:cubicBezTo>
                    <a:pt x="21138" y="1581137"/>
                    <a:pt x="0" y="1559998"/>
                    <a:pt x="0" y="1533923"/>
                  </a:cubicBezTo>
                  <a:lnTo>
                    <a:pt x="0" y="47213"/>
                  </a:lnTo>
                  <a:cubicBezTo>
                    <a:pt x="0" y="21138"/>
                    <a:pt x="21138" y="0"/>
                    <a:pt x="47213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202566" cy="1619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71212" y="268225"/>
            <a:ext cx="4586878" cy="2902243"/>
          </a:xfrm>
          <a:custGeom>
            <a:avLst/>
            <a:gdLst/>
            <a:ahLst/>
            <a:cxnLst/>
            <a:rect r="r" b="b" t="t" l="l"/>
            <a:pathLst>
              <a:path h="2902243" w="4586878">
                <a:moveTo>
                  <a:pt x="0" y="0"/>
                </a:moveTo>
                <a:lnTo>
                  <a:pt x="4586879" y="0"/>
                </a:lnTo>
                <a:lnTo>
                  <a:pt x="4586879" y="2902243"/>
                </a:lnTo>
                <a:lnTo>
                  <a:pt x="0" y="2902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56964" y="3636070"/>
            <a:ext cx="9002253" cy="6003378"/>
          </a:xfrm>
          <a:custGeom>
            <a:avLst/>
            <a:gdLst/>
            <a:ahLst/>
            <a:cxnLst/>
            <a:rect r="r" b="b" t="t" l="l"/>
            <a:pathLst>
              <a:path h="6003378" w="9002253">
                <a:moveTo>
                  <a:pt x="0" y="0"/>
                </a:moveTo>
                <a:lnTo>
                  <a:pt x="9002253" y="0"/>
                </a:lnTo>
                <a:lnTo>
                  <a:pt x="9002253" y="6003377"/>
                </a:lnTo>
                <a:lnTo>
                  <a:pt x="0" y="60033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32082" y="951283"/>
            <a:ext cx="4265140" cy="1345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néfaste.</a:t>
            </a:r>
          </a:p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Quel exemple 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174237" y="1452646"/>
            <a:ext cx="12577304" cy="902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32"/>
              </a:lnSpc>
            </a:pPr>
            <a:r>
              <a:rPr lang="en-US" sz="41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 isopodes et les poissons clowns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08341" y="3037451"/>
            <a:ext cx="7177612" cy="6370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3"/>
              </a:lnSpc>
            </a:pPr>
          </a:p>
          <a:p>
            <a:pPr algn="ctr">
              <a:lnSpc>
                <a:spcPts val="5673"/>
              </a:lnSpc>
            </a:pPr>
            <a:r>
              <a:rPr lang="en-US" sz="32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 isopodes sont des parasites qui peuvent envahir les poissons par leurs branchies et se fixer à l'intérieur de leur bouche.</a:t>
            </a:r>
          </a:p>
          <a:p>
            <a:pPr algn="ctr">
              <a:lnSpc>
                <a:spcPts val="5673"/>
              </a:lnSpc>
            </a:pPr>
            <a:r>
              <a:rPr lang="en-US" sz="32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L'isopode boit le sang de la langue du poisson clown, la drainant tellement que l'organe meurt et finit par tomber.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3" y="0"/>
                </a:lnTo>
                <a:lnTo>
                  <a:pt x="11002543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13506" y="3542436"/>
            <a:ext cx="8860987" cy="2415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Qu'est-ce que ça veut dire "</a:t>
            </a:r>
            <a:r>
              <a:rPr lang="en-US" sz="535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écosystème</a:t>
            </a: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"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98700" y="-14295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44347" y="504685"/>
            <a:ext cx="2673261" cy="1691445"/>
          </a:xfrm>
          <a:custGeom>
            <a:avLst/>
            <a:gdLst/>
            <a:ahLst/>
            <a:cxnLst/>
            <a:rect r="r" b="b" t="t" l="l"/>
            <a:pathLst>
              <a:path h="1691445" w="2673261">
                <a:moveTo>
                  <a:pt x="0" y="0"/>
                </a:moveTo>
                <a:lnTo>
                  <a:pt x="2673261" y="0"/>
                </a:lnTo>
                <a:lnTo>
                  <a:pt x="2673261" y="1691446"/>
                </a:lnTo>
                <a:lnTo>
                  <a:pt x="0" y="16914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063403" y="932701"/>
            <a:ext cx="4265140" cy="644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Bilan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25599" y="2815141"/>
            <a:ext cx="16710757" cy="6606013"/>
            <a:chOff x="0" y="0"/>
            <a:chExt cx="4401187" cy="173985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01187" cy="1739855"/>
            </a:xfrm>
            <a:custGeom>
              <a:avLst/>
              <a:gdLst/>
              <a:ahLst/>
              <a:cxnLst/>
              <a:rect r="r" b="b" t="t" l="l"/>
              <a:pathLst>
                <a:path h="1739855" w="4401187">
                  <a:moveTo>
                    <a:pt x="23628" y="0"/>
                  </a:moveTo>
                  <a:lnTo>
                    <a:pt x="4377560" y="0"/>
                  </a:lnTo>
                  <a:cubicBezTo>
                    <a:pt x="4390609" y="0"/>
                    <a:pt x="4401187" y="10579"/>
                    <a:pt x="4401187" y="23628"/>
                  </a:cubicBezTo>
                  <a:lnTo>
                    <a:pt x="4401187" y="1716227"/>
                  </a:lnTo>
                  <a:cubicBezTo>
                    <a:pt x="4401187" y="1729277"/>
                    <a:pt x="4390609" y="1739855"/>
                    <a:pt x="4377560" y="1739855"/>
                  </a:cubicBezTo>
                  <a:lnTo>
                    <a:pt x="23628" y="1739855"/>
                  </a:lnTo>
                  <a:cubicBezTo>
                    <a:pt x="10579" y="1739855"/>
                    <a:pt x="0" y="1729277"/>
                    <a:pt x="0" y="1716227"/>
                  </a:cubicBezTo>
                  <a:lnTo>
                    <a:pt x="0" y="23628"/>
                  </a:lnTo>
                  <a:cubicBezTo>
                    <a:pt x="0" y="10579"/>
                    <a:pt x="10579" y="0"/>
                    <a:pt x="23628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01187" cy="17779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268919" y="2858933"/>
            <a:ext cx="15750162" cy="644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définition d'un </a:t>
            </a:r>
            <a:r>
              <a:rPr lang="en-US" sz="3800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écosystème </a:t>
            </a: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(les deux élèments qui le composent)</a:t>
            </a:r>
          </a:p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définition d'un </a:t>
            </a:r>
            <a:r>
              <a:rPr lang="en-US" sz="3800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réseau trophique</a:t>
            </a: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.</a:t>
            </a:r>
          </a:p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Qui est à la </a:t>
            </a:r>
            <a:r>
              <a:rPr lang="en-US" sz="3800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base </a:t>
            </a: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du réseau trophique marin ?</a:t>
            </a:r>
          </a:p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 différentes </a:t>
            </a:r>
            <a:r>
              <a:rPr lang="en-US" sz="3800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relations/intéractions : </a:t>
            </a:r>
          </a:p>
          <a:p>
            <a:pPr algn="l" marL="820421" indent="-410210" lvl="1">
              <a:lnSpc>
                <a:spcPts val="7410"/>
              </a:lnSpc>
              <a:buFont typeface="Arial"/>
              <a:buChar char="•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proie/prédateur</a:t>
            </a:r>
          </a:p>
          <a:p>
            <a:pPr algn="l" marL="820421" indent="-410210" lvl="1">
              <a:lnSpc>
                <a:spcPts val="7410"/>
              </a:lnSpc>
              <a:buFont typeface="Arial"/>
              <a:buChar char="•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coopération : deux exemples</a:t>
            </a:r>
          </a:p>
          <a:p>
            <a:pPr algn="l" marL="820421" indent="-410210" lvl="1">
              <a:lnSpc>
                <a:spcPts val="7410"/>
              </a:lnSpc>
              <a:buFont typeface="Arial"/>
              <a:buChar char="•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néfaste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98700" y="-14295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75532" y="493936"/>
            <a:ext cx="2936936" cy="1858280"/>
          </a:xfrm>
          <a:custGeom>
            <a:avLst/>
            <a:gdLst/>
            <a:ahLst/>
            <a:cxnLst/>
            <a:rect r="r" b="b" t="t" l="l"/>
            <a:pathLst>
              <a:path h="1858280" w="2936936">
                <a:moveTo>
                  <a:pt x="0" y="0"/>
                </a:moveTo>
                <a:lnTo>
                  <a:pt x="2936936" y="0"/>
                </a:lnTo>
                <a:lnTo>
                  <a:pt x="2936936" y="1858279"/>
                </a:lnTo>
                <a:lnTo>
                  <a:pt x="0" y="1858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750441" y="507783"/>
            <a:ext cx="4861073" cy="1415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0"/>
              </a:lnSpc>
            </a:pPr>
            <a:r>
              <a:rPr lang="en-US" sz="3400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Trace </a:t>
            </a:r>
          </a:p>
          <a:p>
            <a:pPr algn="ctr">
              <a:lnSpc>
                <a:spcPts val="4760"/>
              </a:lnSpc>
            </a:pPr>
            <a:r>
              <a:rPr lang="en-US" sz="3400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éccrite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53404" y="2968679"/>
            <a:ext cx="16982952" cy="6670768"/>
            <a:chOff x="0" y="0"/>
            <a:chExt cx="4472876" cy="175691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72876" cy="1756910"/>
            </a:xfrm>
            <a:custGeom>
              <a:avLst/>
              <a:gdLst/>
              <a:ahLst/>
              <a:cxnLst/>
              <a:rect r="r" b="b" t="t" l="l"/>
              <a:pathLst>
                <a:path h="1756910" w="4472876">
                  <a:moveTo>
                    <a:pt x="23249" y="0"/>
                  </a:moveTo>
                  <a:lnTo>
                    <a:pt x="4449627" y="0"/>
                  </a:lnTo>
                  <a:cubicBezTo>
                    <a:pt x="4455793" y="0"/>
                    <a:pt x="4461707" y="2449"/>
                    <a:pt x="4466067" y="6809"/>
                  </a:cubicBezTo>
                  <a:cubicBezTo>
                    <a:pt x="4470427" y="11170"/>
                    <a:pt x="4472876" y="17083"/>
                    <a:pt x="4472876" y="23249"/>
                  </a:cubicBezTo>
                  <a:lnTo>
                    <a:pt x="4472876" y="1733661"/>
                  </a:lnTo>
                  <a:cubicBezTo>
                    <a:pt x="4472876" y="1746501"/>
                    <a:pt x="4462467" y="1756910"/>
                    <a:pt x="4449627" y="1756910"/>
                  </a:cubicBezTo>
                  <a:lnTo>
                    <a:pt x="23249" y="1756910"/>
                  </a:lnTo>
                  <a:cubicBezTo>
                    <a:pt x="10409" y="1756910"/>
                    <a:pt x="0" y="1746501"/>
                    <a:pt x="0" y="1733661"/>
                  </a:cubicBezTo>
                  <a:lnTo>
                    <a:pt x="0" y="23249"/>
                  </a:lnTo>
                  <a:cubicBezTo>
                    <a:pt x="0" y="10409"/>
                    <a:pt x="10409" y="0"/>
                    <a:pt x="23249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72876" cy="17950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766970" y="2969969"/>
            <a:ext cx="11222014" cy="6601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42"/>
              </a:lnSpc>
            </a:pPr>
            <a:r>
              <a:rPr lang="en-US" sz="3672" u="sng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L'écosystème marin</a:t>
            </a:r>
            <a:r>
              <a:rPr lang="en-US" sz="36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  <a:p>
            <a:pPr algn="l">
              <a:lnSpc>
                <a:spcPts val="5142"/>
              </a:lnSpc>
              <a:spcBef>
                <a:spcPct val="0"/>
              </a:spcBef>
            </a:pPr>
            <a:r>
              <a:rPr lang="en-US" b="true" sz="36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Un écosystème, c'est un ensemble formé par :</a:t>
            </a:r>
          </a:p>
          <a:p>
            <a:pPr algn="l" marL="814572" indent="-407286" lvl="1">
              <a:lnSpc>
                <a:spcPts val="528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7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une </a:t>
            </a:r>
            <a:r>
              <a:rPr lang="en-US" b="true" sz="3772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biocénose </a:t>
            </a:r>
            <a:r>
              <a:rPr lang="en-US" b="true" sz="37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des êtres vivants (polype, requin...)</a:t>
            </a:r>
          </a:p>
          <a:p>
            <a:pPr algn="l" marL="814572" indent="-407286" lvl="1">
              <a:lnSpc>
                <a:spcPts val="5282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7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d'un </a:t>
            </a:r>
            <a:r>
              <a:rPr lang="en-US" b="true" sz="3772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biotope</a:t>
            </a:r>
            <a:r>
              <a:rPr lang="en-US" b="true" sz="37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: un lieu de vie (eau salée et rivages)</a:t>
            </a:r>
          </a:p>
          <a:p>
            <a:pPr algn="l">
              <a:lnSpc>
                <a:spcPts val="5282"/>
              </a:lnSpc>
              <a:spcBef>
                <a:spcPct val="0"/>
              </a:spcBef>
            </a:pPr>
          </a:p>
          <a:p>
            <a:pPr algn="l">
              <a:lnSpc>
                <a:spcPts val="5282"/>
              </a:lnSpc>
              <a:spcBef>
                <a:spcPct val="0"/>
              </a:spcBef>
            </a:pPr>
            <a:r>
              <a:rPr lang="en-US" b="true" sz="37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Au sein de cet écosystème, les êtres vivants interagissent </a:t>
            </a:r>
            <a:r>
              <a:rPr lang="en-US" b="true" sz="3772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entre eux</a:t>
            </a:r>
            <a:r>
              <a:rPr lang="en-US" b="true" sz="3772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mais aussi </a:t>
            </a:r>
            <a:r>
              <a:rPr lang="en-US" b="true" sz="3772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avec le biotope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988984" y="3857998"/>
            <a:ext cx="5544803" cy="5247212"/>
          </a:xfrm>
          <a:custGeom>
            <a:avLst/>
            <a:gdLst/>
            <a:ahLst/>
            <a:cxnLst/>
            <a:rect r="r" b="b" t="t" l="l"/>
            <a:pathLst>
              <a:path h="5247212" w="5544803">
                <a:moveTo>
                  <a:pt x="0" y="0"/>
                </a:moveTo>
                <a:lnTo>
                  <a:pt x="5544802" y="0"/>
                </a:lnTo>
                <a:lnTo>
                  <a:pt x="5544802" y="5247212"/>
                </a:lnTo>
                <a:lnTo>
                  <a:pt x="0" y="524721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6460" r="-746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98700" y="-14295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75532" y="493936"/>
            <a:ext cx="2936936" cy="1858280"/>
          </a:xfrm>
          <a:custGeom>
            <a:avLst/>
            <a:gdLst/>
            <a:ahLst/>
            <a:cxnLst/>
            <a:rect r="r" b="b" t="t" l="l"/>
            <a:pathLst>
              <a:path h="1858280" w="2936936">
                <a:moveTo>
                  <a:pt x="0" y="0"/>
                </a:moveTo>
                <a:lnTo>
                  <a:pt x="2936936" y="0"/>
                </a:lnTo>
                <a:lnTo>
                  <a:pt x="2936936" y="1858279"/>
                </a:lnTo>
                <a:lnTo>
                  <a:pt x="0" y="1858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750441" y="507783"/>
            <a:ext cx="4861073" cy="1415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0"/>
              </a:lnSpc>
            </a:pPr>
            <a:r>
              <a:rPr lang="en-US" sz="3400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Trace </a:t>
            </a:r>
          </a:p>
          <a:p>
            <a:pPr algn="ctr">
              <a:lnSpc>
                <a:spcPts val="4760"/>
              </a:lnSpc>
            </a:pPr>
            <a:r>
              <a:rPr lang="en-US" sz="3400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éccrite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53404" y="2610424"/>
            <a:ext cx="16982952" cy="7497073"/>
            <a:chOff x="0" y="0"/>
            <a:chExt cx="4472876" cy="197453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72876" cy="1974538"/>
            </a:xfrm>
            <a:custGeom>
              <a:avLst/>
              <a:gdLst/>
              <a:ahLst/>
              <a:cxnLst/>
              <a:rect r="r" b="b" t="t" l="l"/>
              <a:pathLst>
                <a:path h="1974538" w="4472876">
                  <a:moveTo>
                    <a:pt x="23249" y="0"/>
                  </a:moveTo>
                  <a:lnTo>
                    <a:pt x="4449627" y="0"/>
                  </a:lnTo>
                  <a:cubicBezTo>
                    <a:pt x="4455793" y="0"/>
                    <a:pt x="4461707" y="2449"/>
                    <a:pt x="4466067" y="6809"/>
                  </a:cubicBezTo>
                  <a:cubicBezTo>
                    <a:pt x="4470427" y="11170"/>
                    <a:pt x="4472876" y="17083"/>
                    <a:pt x="4472876" y="23249"/>
                  </a:cubicBezTo>
                  <a:lnTo>
                    <a:pt x="4472876" y="1951289"/>
                  </a:lnTo>
                  <a:cubicBezTo>
                    <a:pt x="4472876" y="1964129"/>
                    <a:pt x="4462467" y="1974538"/>
                    <a:pt x="4449627" y="1974538"/>
                  </a:cubicBezTo>
                  <a:lnTo>
                    <a:pt x="23249" y="1974538"/>
                  </a:lnTo>
                  <a:cubicBezTo>
                    <a:pt x="17083" y="1974538"/>
                    <a:pt x="11170" y="1972088"/>
                    <a:pt x="6809" y="1967728"/>
                  </a:cubicBezTo>
                  <a:cubicBezTo>
                    <a:pt x="2449" y="1963368"/>
                    <a:pt x="0" y="1957455"/>
                    <a:pt x="0" y="1951289"/>
                  </a:cubicBezTo>
                  <a:lnTo>
                    <a:pt x="0" y="23249"/>
                  </a:lnTo>
                  <a:cubicBezTo>
                    <a:pt x="0" y="10409"/>
                    <a:pt x="10409" y="0"/>
                    <a:pt x="23249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72876" cy="20126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762680" y="2950711"/>
            <a:ext cx="16496620" cy="325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Au sein d'un écosystème, toutes les espèces (animales et végétales) sont liées les unes aux autres par des </a:t>
            </a:r>
            <a:r>
              <a:rPr lang="en-US" b="true" sz="3699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besoins alimentaires</a:t>
            </a:r>
            <a:r>
              <a:rPr lang="en-US" b="true" sz="36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On parle d'un </a:t>
            </a:r>
            <a:r>
              <a:rPr lang="en-US" b="true" sz="3699">
                <a:solidFill>
                  <a:srgbClr val="AE225B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réseau trophique</a:t>
            </a:r>
            <a:r>
              <a:rPr lang="en-US" b="true" sz="36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</a:p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b="true" sz="3699" u="sng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A) Relation proie/prédateur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7675532" y="5285913"/>
            <a:ext cx="8652193" cy="4353535"/>
          </a:xfrm>
          <a:custGeom>
            <a:avLst/>
            <a:gdLst/>
            <a:ahLst/>
            <a:cxnLst/>
            <a:rect r="r" b="b" t="t" l="l"/>
            <a:pathLst>
              <a:path h="4353535" w="8652193">
                <a:moveTo>
                  <a:pt x="0" y="0"/>
                </a:moveTo>
                <a:lnTo>
                  <a:pt x="8652193" y="0"/>
                </a:lnTo>
                <a:lnTo>
                  <a:pt x="8652193" y="4353534"/>
                </a:lnTo>
                <a:lnTo>
                  <a:pt x="0" y="43535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98700" y="-14295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675532" y="493936"/>
            <a:ext cx="2936936" cy="1858280"/>
          </a:xfrm>
          <a:custGeom>
            <a:avLst/>
            <a:gdLst/>
            <a:ahLst/>
            <a:cxnLst/>
            <a:rect r="r" b="b" t="t" l="l"/>
            <a:pathLst>
              <a:path h="1858280" w="2936936">
                <a:moveTo>
                  <a:pt x="0" y="0"/>
                </a:moveTo>
                <a:lnTo>
                  <a:pt x="2936936" y="0"/>
                </a:lnTo>
                <a:lnTo>
                  <a:pt x="2936936" y="1858279"/>
                </a:lnTo>
                <a:lnTo>
                  <a:pt x="0" y="18582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750441" y="507783"/>
            <a:ext cx="4861073" cy="1415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0"/>
              </a:lnSpc>
            </a:pPr>
            <a:r>
              <a:rPr lang="en-US" sz="3400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Trace </a:t>
            </a:r>
          </a:p>
          <a:p>
            <a:pPr algn="ctr">
              <a:lnSpc>
                <a:spcPts val="4760"/>
              </a:lnSpc>
            </a:pPr>
            <a:r>
              <a:rPr lang="en-US" sz="3400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éccrite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53404" y="2610424"/>
            <a:ext cx="16982952" cy="7497073"/>
            <a:chOff x="0" y="0"/>
            <a:chExt cx="4472876" cy="197453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72876" cy="1974538"/>
            </a:xfrm>
            <a:custGeom>
              <a:avLst/>
              <a:gdLst/>
              <a:ahLst/>
              <a:cxnLst/>
              <a:rect r="r" b="b" t="t" l="l"/>
              <a:pathLst>
                <a:path h="1974538" w="4472876">
                  <a:moveTo>
                    <a:pt x="23249" y="0"/>
                  </a:moveTo>
                  <a:lnTo>
                    <a:pt x="4449627" y="0"/>
                  </a:lnTo>
                  <a:cubicBezTo>
                    <a:pt x="4455793" y="0"/>
                    <a:pt x="4461707" y="2449"/>
                    <a:pt x="4466067" y="6809"/>
                  </a:cubicBezTo>
                  <a:cubicBezTo>
                    <a:pt x="4470427" y="11170"/>
                    <a:pt x="4472876" y="17083"/>
                    <a:pt x="4472876" y="23249"/>
                  </a:cubicBezTo>
                  <a:lnTo>
                    <a:pt x="4472876" y="1951289"/>
                  </a:lnTo>
                  <a:cubicBezTo>
                    <a:pt x="4472876" y="1964129"/>
                    <a:pt x="4462467" y="1974538"/>
                    <a:pt x="4449627" y="1974538"/>
                  </a:cubicBezTo>
                  <a:lnTo>
                    <a:pt x="23249" y="1974538"/>
                  </a:lnTo>
                  <a:cubicBezTo>
                    <a:pt x="17083" y="1974538"/>
                    <a:pt x="11170" y="1972088"/>
                    <a:pt x="6809" y="1967728"/>
                  </a:cubicBezTo>
                  <a:cubicBezTo>
                    <a:pt x="2449" y="1963368"/>
                    <a:pt x="0" y="1957455"/>
                    <a:pt x="0" y="1951289"/>
                  </a:cubicBezTo>
                  <a:lnTo>
                    <a:pt x="0" y="23249"/>
                  </a:lnTo>
                  <a:cubicBezTo>
                    <a:pt x="0" y="10409"/>
                    <a:pt x="10409" y="0"/>
                    <a:pt x="23249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72876" cy="20126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741006" y="2619849"/>
            <a:ext cx="16496620" cy="7407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u="sng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B) Relation de coopération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Exemple 1 : Les espèces dépendent l'une de l'autre﻿ pour se nourrir, se protéger et/ou pour d'autres raisons. 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BF6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--&gt; Le poisson clown et son anémone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Exemple 2 : Une s﻿eule espèce bénéficie de la relation sans mettre en danger l'autre partie.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BF6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--&gt; La tortue et le rémora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4899"/>
              </a:lnSpc>
            </a:pPr>
            <a:r>
              <a:rPr lang="en-US" sz="3499" u="sng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C) Relation néfaste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504E91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Une espèce (le parasite) profite d'une autre espèce qui subit des dommages. </a:t>
            </a:r>
          </a:p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BF63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--&gt; les isopodes et le poisson clown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81140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298700" y="-14295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44347" y="504685"/>
            <a:ext cx="2673261" cy="1691445"/>
          </a:xfrm>
          <a:custGeom>
            <a:avLst/>
            <a:gdLst/>
            <a:ahLst/>
            <a:cxnLst/>
            <a:rect r="r" b="b" t="t" l="l"/>
            <a:pathLst>
              <a:path h="1691445" w="2673261">
                <a:moveTo>
                  <a:pt x="0" y="0"/>
                </a:moveTo>
                <a:lnTo>
                  <a:pt x="2673261" y="0"/>
                </a:lnTo>
                <a:lnTo>
                  <a:pt x="2673261" y="1691446"/>
                </a:lnTo>
                <a:lnTo>
                  <a:pt x="0" y="16914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063403" y="932701"/>
            <a:ext cx="4265140" cy="644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298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Bibliographie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25599" y="2815141"/>
            <a:ext cx="16710757" cy="3198534"/>
            <a:chOff x="0" y="0"/>
            <a:chExt cx="4401187" cy="84241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01187" cy="842412"/>
            </a:xfrm>
            <a:custGeom>
              <a:avLst/>
              <a:gdLst/>
              <a:ahLst/>
              <a:cxnLst/>
              <a:rect r="r" b="b" t="t" l="l"/>
              <a:pathLst>
                <a:path h="842412" w="4401187">
                  <a:moveTo>
                    <a:pt x="23628" y="0"/>
                  </a:moveTo>
                  <a:lnTo>
                    <a:pt x="4377560" y="0"/>
                  </a:lnTo>
                  <a:cubicBezTo>
                    <a:pt x="4390609" y="0"/>
                    <a:pt x="4401187" y="10579"/>
                    <a:pt x="4401187" y="23628"/>
                  </a:cubicBezTo>
                  <a:lnTo>
                    <a:pt x="4401187" y="818785"/>
                  </a:lnTo>
                  <a:cubicBezTo>
                    <a:pt x="4401187" y="831834"/>
                    <a:pt x="4390609" y="842412"/>
                    <a:pt x="4377560" y="842412"/>
                  </a:cubicBezTo>
                  <a:lnTo>
                    <a:pt x="23628" y="842412"/>
                  </a:lnTo>
                  <a:cubicBezTo>
                    <a:pt x="10579" y="842412"/>
                    <a:pt x="0" y="831834"/>
                    <a:pt x="0" y="818785"/>
                  </a:cubicBezTo>
                  <a:lnTo>
                    <a:pt x="0" y="23628"/>
                  </a:lnTo>
                  <a:cubicBezTo>
                    <a:pt x="0" y="10579"/>
                    <a:pt x="10579" y="0"/>
                    <a:pt x="23628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01187" cy="8805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268919" y="2858933"/>
            <a:ext cx="15750162" cy="271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  <a:hlinkClick r:id="rId17" tooltip="https://www.oceanos-safari.com/post/les-relations-marines-symbiotiques#:~:text=Plusieurs%20types%20de%20relations%20peuvent,esp%C3%A8ces%20sont%20collectivement%20appel%C3%A9es%20symbiose."/>
              </a:rPr>
              <a:t>Les relations de coopération et néfaste</a:t>
            </a:r>
          </a:p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Schéma écosystème matin : </a:t>
            </a:r>
            <a:r>
              <a:rPr lang="en-US" sz="3800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  <a:hlinkClick r:id="rId18" tooltip="https://www.save4planet.com/ecologie/72/ecosystemes-definition-exemples-caracteristiques"/>
              </a:rPr>
              <a:t>Save4planet</a:t>
            </a:r>
          </a:p>
          <a:p>
            <a:pPr algn="l" marL="820421" indent="-410210" lvl="1">
              <a:lnSpc>
                <a:spcPts val="7410"/>
              </a:lnSpc>
              <a:buAutoNum type="arabicPeriod" startAt="1"/>
            </a:pP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Schéma du réseau trophique : </a:t>
            </a:r>
            <a:r>
              <a:rPr lang="en-US" sz="3800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  <a:hlinkClick r:id="rId19" tooltip="https://aquariumdelareunion.com/ressources-enseignants/"/>
              </a:rPr>
              <a:t>aquarium de La Réunion</a:t>
            </a:r>
            <a:r>
              <a:rPr lang="en-US" sz="3800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019081" y="9909376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64715" y="348308"/>
            <a:ext cx="5546155" cy="3509204"/>
          </a:xfrm>
          <a:custGeom>
            <a:avLst/>
            <a:gdLst/>
            <a:ahLst/>
            <a:cxnLst/>
            <a:rect r="r" b="b" t="t" l="l"/>
            <a:pathLst>
              <a:path h="3509204" w="5546155">
                <a:moveTo>
                  <a:pt x="0" y="0"/>
                </a:moveTo>
                <a:lnTo>
                  <a:pt x="5546156" y="0"/>
                </a:lnTo>
                <a:lnTo>
                  <a:pt x="5546156" y="3509204"/>
                </a:lnTo>
                <a:lnTo>
                  <a:pt x="0" y="35092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312531" y="4165445"/>
            <a:ext cx="7896964" cy="3932121"/>
            <a:chOff x="0" y="0"/>
            <a:chExt cx="2079859" cy="10356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079859" cy="1035620"/>
            </a:xfrm>
            <a:custGeom>
              <a:avLst/>
              <a:gdLst/>
              <a:ahLst/>
              <a:cxnLst/>
              <a:rect r="r" b="b" t="t" l="l"/>
              <a:pathLst>
                <a:path h="1035620" w="2079859">
                  <a:moveTo>
                    <a:pt x="49999" y="0"/>
                  </a:moveTo>
                  <a:lnTo>
                    <a:pt x="2029860" y="0"/>
                  </a:lnTo>
                  <a:cubicBezTo>
                    <a:pt x="2043120" y="0"/>
                    <a:pt x="2055838" y="5268"/>
                    <a:pt x="2065214" y="14644"/>
                  </a:cubicBezTo>
                  <a:cubicBezTo>
                    <a:pt x="2074591" y="24021"/>
                    <a:pt x="2079859" y="36738"/>
                    <a:pt x="2079859" y="49999"/>
                  </a:cubicBezTo>
                  <a:lnTo>
                    <a:pt x="2079859" y="985622"/>
                  </a:lnTo>
                  <a:cubicBezTo>
                    <a:pt x="2079859" y="998882"/>
                    <a:pt x="2074591" y="1011599"/>
                    <a:pt x="2065214" y="1020976"/>
                  </a:cubicBezTo>
                  <a:cubicBezTo>
                    <a:pt x="2055838" y="1030353"/>
                    <a:pt x="2043120" y="1035620"/>
                    <a:pt x="2029860" y="1035620"/>
                  </a:cubicBezTo>
                  <a:lnTo>
                    <a:pt x="49999" y="1035620"/>
                  </a:lnTo>
                  <a:cubicBezTo>
                    <a:pt x="22385" y="1035620"/>
                    <a:pt x="0" y="1013235"/>
                    <a:pt x="0" y="985622"/>
                  </a:cubicBezTo>
                  <a:lnTo>
                    <a:pt x="0" y="49999"/>
                  </a:lnTo>
                  <a:cubicBezTo>
                    <a:pt x="0" y="36738"/>
                    <a:pt x="5268" y="24021"/>
                    <a:pt x="14644" y="14644"/>
                  </a:cubicBezTo>
                  <a:cubicBezTo>
                    <a:pt x="24021" y="5268"/>
                    <a:pt x="36738" y="0"/>
                    <a:pt x="49999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079859" cy="1073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553404" y="4221070"/>
            <a:ext cx="10531400" cy="3284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Un </a:t>
            </a:r>
            <a:r>
              <a:rPr lang="en-US" sz="3598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écosystème</a:t>
            </a: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c'est un ensemble </a:t>
            </a:r>
          </a:p>
          <a:p>
            <a:pPr algn="l">
              <a:lnSpc>
                <a:spcPts val="665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formé par :</a:t>
            </a:r>
          </a:p>
          <a:p>
            <a:pPr algn="l" marL="776934" indent="-388467" lvl="1">
              <a:lnSpc>
                <a:spcPts val="6657"/>
              </a:lnSpc>
              <a:buFont typeface="Arial"/>
              <a:buChar char="•"/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une </a:t>
            </a:r>
            <a:r>
              <a:rPr lang="en-US" sz="3598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biocénose </a:t>
            </a: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: des êtres vivants</a:t>
            </a:r>
          </a:p>
          <a:p>
            <a:pPr algn="l" marL="776934" indent="-388467" lvl="1">
              <a:lnSpc>
                <a:spcPts val="6657"/>
              </a:lnSpc>
              <a:buFont typeface="Arial"/>
              <a:buChar char="•"/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d'un </a:t>
            </a:r>
            <a:r>
              <a:rPr lang="en-US" sz="3598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biotope </a:t>
            </a: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: un lieu de vie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9615714" y="4165445"/>
            <a:ext cx="7896964" cy="3932121"/>
            <a:chOff x="0" y="0"/>
            <a:chExt cx="2079859" cy="10356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079859" cy="1035620"/>
            </a:xfrm>
            <a:custGeom>
              <a:avLst/>
              <a:gdLst/>
              <a:ahLst/>
              <a:cxnLst/>
              <a:rect r="r" b="b" t="t" l="l"/>
              <a:pathLst>
                <a:path h="1035620" w="2079859">
                  <a:moveTo>
                    <a:pt x="49999" y="0"/>
                  </a:moveTo>
                  <a:lnTo>
                    <a:pt x="2029860" y="0"/>
                  </a:lnTo>
                  <a:cubicBezTo>
                    <a:pt x="2043120" y="0"/>
                    <a:pt x="2055838" y="5268"/>
                    <a:pt x="2065214" y="14644"/>
                  </a:cubicBezTo>
                  <a:cubicBezTo>
                    <a:pt x="2074591" y="24021"/>
                    <a:pt x="2079859" y="36738"/>
                    <a:pt x="2079859" y="49999"/>
                  </a:cubicBezTo>
                  <a:lnTo>
                    <a:pt x="2079859" y="985622"/>
                  </a:lnTo>
                  <a:cubicBezTo>
                    <a:pt x="2079859" y="998882"/>
                    <a:pt x="2074591" y="1011599"/>
                    <a:pt x="2065214" y="1020976"/>
                  </a:cubicBezTo>
                  <a:cubicBezTo>
                    <a:pt x="2055838" y="1030353"/>
                    <a:pt x="2043120" y="1035620"/>
                    <a:pt x="2029860" y="1035620"/>
                  </a:cubicBezTo>
                  <a:lnTo>
                    <a:pt x="49999" y="1035620"/>
                  </a:lnTo>
                  <a:cubicBezTo>
                    <a:pt x="22385" y="1035620"/>
                    <a:pt x="0" y="1013235"/>
                    <a:pt x="0" y="985622"/>
                  </a:cubicBezTo>
                  <a:lnTo>
                    <a:pt x="0" y="49999"/>
                  </a:lnTo>
                  <a:cubicBezTo>
                    <a:pt x="0" y="36738"/>
                    <a:pt x="5268" y="24021"/>
                    <a:pt x="14644" y="14644"/>
                  </a:cubicBezTo>
                  <a:cubicBezTo>
                    <a:pt x="24021" y="5268"/>
                    <a:pt x="36738" y="0"/>
                    <a:pt x="49999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079859" cy="1073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7678683" y="5125747"/>
            <a:ext cx="2363470" cy="844941"/>
          </a:xfrm>
          <a:custGeom>
            <a:avLst/>
            <a:gdLst/>
            <a:ahLst/>
            <a:cxnLst/>
            <a:rect r="r" b="b" t="t" l="l"/>
            <a:pathLst>
              <a:path h="844941" w="2363470">
                <a:moveTo>
                  <a:pt x="0" y="0"/>
                </a:moveTo>
                <a:lnTo>
                  <a:pt x="2363470" y="0"/>
                </a:lnTo>
                <a:lnTo>
                  <a:pt x="2363470" y="844940"/>
                </a:lnTo>
                <a:lnTo>
                  <a:pt x="0" y="844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3095067" y="8402366"/>
            <a:ext cx="12605468" cy="1642169"/>
            <a:chOff x="0" y="0"/>
            <a:chExt cx="3319959" cy="43250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319959" cy="432505"/>
            </a:xfrm>
            <a:custGeom>
              <a:avLst/>
              <a:gdLst/>
              <a:ahLst/>
              <a:cxnLst/>
              <a:rect r="r" b="b" t="t" l="l"/>
              <a:pathLst>
                <a:path h="432505" w="3319959">
                  <a:moveTo>
                    <a:pt x="31323" y="0"/>
                  </a:moveTo>
                  <a:lnTo>
                    <a:pt x="3288636" y="0"/>
                  </a:lnTo>
                  <a:cubicBezTo>
                    <a:pt x="3296943" y="0"/>
                    <a:pt x="3304910" y="3300"/>
                    <a:pt x="3310784" y="9174"/>
                  </a:cubicBezTo>
                  <a:cubicBezTo>
                    <a:pt x="3316658" y="15048"/>
                    <a:pt x="3319959" y="23015"/>
                    <a:pt x="3319959" y="31323"/>
                  </a:cubicBezTo>
                  <a:lnTo>
                    <a:pt x="3319959" y="401183"/>
                  </a:lnTo>
                  <a:cubicBezTo>
                    <a:pt x="3319959" y="409490"/>
                    <a:pt x="3316658" y="417457"/>
                    <a:pt x="3310784" y="423331"/>
                  </a:cubicBezTo>
                  <a:cubicBezTo>
                    <a:pt x="3304910" y="429205"/>
                    <a:pt x="3296943" y="432505"/>
                    <a:pt x="3288636" y="432505"/>
                  </a:cubicBezTo>
                  <a:lnTo>
                    <a:pt x="31323" y="432505"/>
                  </a:lnTo>
                  <a:cubicBezTo>
                    <a:pt x="23015" y="432505"/>
                    <a:pt x="15048" y="429205"/>
                    <a:pt x="9174" y="423331"/>
                  </a:cubicBezTo>
                  <a:cubicBezTo>
                    <a:pt x="3300" y="417457"/>
                    <a:pt x="0" y="409490"/>
                    <a:pt x="0" y="401183"/>
                  </a:cubicBezTo>
                  <a:lnTo>
                    <a:pt x="0" y="31323"/>
                  </a:lnTo>
                  <a:cubicBezTo>
                    <a:pt x="0" y="23015"/>
                    <a:pt x="3300" y="15048"/>
                    <a:pt x="9174" y="9174"/>
                  </a:cubicBezTo>
                  <a:cubicBezTo>
                    <a:pt x="15048" y="3300"/>
                    <a:pt x="23015" y="0"/>
                    <a:pt x="31323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3319959" cy="4706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3407347" y="8708503"/>
            <a:ext cx="1190729" cy="355054"/>
          </a:xfrm>
          <a:custGeom>
            <a:avLst/>
            <a:gdLst/>
            <a:ahLst/>
            <a:cxnLst/>
            <a:rect r="r" b="b" t="t" l="l"/>
            <a:pathLst>
              <a:path h="355054" w="1190729">
                <a:moveTo>
                  <a:pt x="0" y="0"/>
                </a:moveTo>
                <a:lnTo>
                  <a:pt x="1190730" y="0"/>
                </a:lnTo>
                <a:lnTo>
                  <a:pt x="1190730" y="355054"/>
                </a:lnTo>
                <a:lnTo>
                  <a:pt x="0" y="35505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627097" y="1418033"/>
            <a:ext cx="4466641" cy="1216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sz="2698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Qu'est-ce que ça veut dire "</a:t>
            </a:r>
            <a:r>
              <a:rPr lang="en-US" sz="2698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écosystème</a:t>
            </a:r>
            <a:r>
              <a:rPr lang="en-US" sz="2698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" ?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885266" y="3936845"/>
            <a:ext cx="7357859" cy="4122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5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Pour le monde marin :</a:t>
            </a:r>
          </a:p>
          <a:p>
            <a:pPr algn="l" marL="776934" indent="-388467" lvl="1">
              <a:lnSpc>
                <a:spcPts val="6657"/>
              </a:lnSpc>
              <a:buFont typeface="Arial"/>
              <a:buChar char="•"/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</a:t>
            </a:r>
            <a:r>
              <a:rPr lang="en-US" sz="3598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biocénose </a:t>
            </a: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: polypes, poissons, </a:t>
            </a:r>
          </a:p>
          <a:p>
            <a:pPr algn="l">
              <a:lnSpc>
                <a:spcPts val="665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plancton, requin ....</a:t>
            </a:r>
          </a:p>
          <a:p>
            <a:pPr algn="l" marL="776934" indent="-388467" lvl="1">
              <a:lnSpc>
                <a:spcPts val="6657"/>
              </a:lnSpc>
              <a:buFont typeface="Arial"/>
              <a:buChar char="•"/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 </a:t>
            </a:r>
            <a:r>
              <a:rPr lang="en-US" sz="3598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biotope </a:t>
            </a: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: l'eau salée et</a:t>
            </a:r>
          </a:p>
          <a:p>
            <a:pPr algn="l">
              <a:lnSpc>
                <a:spcPts val="665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rivages des mers et des océans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603264" y="8305182"/>
            <a:ext cx="11850901" cy="160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Au sein  de cet écosystème, les êtres vivants interagissent entre eux mais aussi avec le biotope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4269" y="271539"/>
            <a:ext cx="5546155" cy="3509204"/>
          </a:xfrm>
          <a:custGeom>
            <a:avLst/>
            <a:gdLst/>
            <a:ahLst/>
            <a:cxnLst/>
            <a:rect r="r" b="b" t="t" l="l"/>
            <a:pathLst>
              <a:path h="3509204" w="5546155">
                <a:moveTo>
                  <a:pt x="0" y="0"/>
                </a:moveTo>
                <a:lnTo>
                  <a:pt x="5546156" y="0"/>
                </a:lnTo>
                <a:lnTo>
                  <a:pt x="5546156" y="3509204"/>
                </a:lnTo>
                <a:lnTo>
                  <a:pt x="0" y="35092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913503" y="7362830"/>
            <a:ext cx="14161659" cy="2691346"/>
            <a:chOff x="0" y="0"/>
            <a:chExt cx="3729820" cy="7088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29820" cy="708832"/>
            </a:xfrm>
            <a:custGeom>
              <a:avLst/>
              <a:gdLst/>
              <a:ahLst/>
              <a:cxnLst/>
              <a:rect r="r" b="b" t="t" l="l"/>
              <a:pathLst>
                <a:path h="708832" w="3729820">
                  <a:moveTo>
                    <a:pt x="27881" y="0"/>
                  </a:moveTo>
                  <a:lnTo>
                    <a:pt x="3701939" y="0"/>
                  </a:lnTo>
                  <a:cubicBezTo>
                    <a:pt x="3709333" y="0"/>
                    <a:pt x="3716425" y="2937"/>
                    <a:pt x="3721653" y="8166"/>
                  </a:cubicBezTo>
                  <a:cubicBezTo>
                    <a:pt x="3726882" y="13395"/>
                    <a:pt x="3729820" y="20486"/>
                    <a:pt x="3729820" y="27881"/>
                  </a:cubicBezTo>
                  <a:lnTo>
                    <a:pt x="3729820" y="680951"/>
                  </a:lnTo>
                  <a:cubicBezTo>
                    <a:pt x="3729820" y="688346"/>
                    <a:pt x="3726882" y="695437"/>
                    <a:pt x="3721653" y="700666"/>
                  </a:cubicBezTo>
                  <a:cubicBezTo>
                    <a:pt x="3716425" y="705895"/>
                    <a:pt x="3709333" y="708832"/>
                    <a:pt x="3701939" y="708832"/>
                  </a:cubicBezTo>
                  <a:lnTo>
                    <a:pt x="27881" y="708832"/>
                  </a:lnTo>
                  <a:cubicBezTo>
                    <a:pt x="20486" y="708832"/>
                    <a:pt x="13395" y="705895"/>
                    <a:pt x="8166" y="700666"/>
                  </a:cubicBezTo>
                  <a:cubicBezTo>
                    <a:pt x="2937" y="695437"/>
                    <a:pt x="0" y="688346"/>
                    <a:pt x="0" y="680951"/>
                  </a:cubicBezTo>
                  <a:lnTo>
                    <a:pt x="0" y="27881"/>
                  </a:lnTo>
                  <a:cubicBezTo>
                    <a:pt x="0" y="20486"/>
                    <a:pt x="2937" y="13395"/>
                    <a:pt x="8166" y="8166"/>
                  </a:cubicBezTo>
                  <a:cubicBezTo>
                    <a:pt x="13395" y="2937"/>
                    <a:pt x="20486" y="0"/>
                    <a:pt x="27881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3729820" cy="7469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6214858" y="271539"/>
            <a:ext cx="11536683" cy="7296952"/>
          </a:xfrm>
          <a:custGeom>
            <a:avLst/>
            <a:gdLst/>
            <a:ahLst/>
            <a:cxnLst/>
            <a:rect r="r" b="b" t="t" l="l"/>
            <a:pathLst>
              <a:path h="7296952" w="11536683">
                <a:moveTo>
                  <a:pt x="0" y="0"/>
                </a:moveTo>
                <a:lnTo>
                  <a:pt x="11536682" y="0"/>
                </a:lnTo>
                <a:lnTo>
                  <a:pt x="11536682" y="7296952"/>
                </a:lnTo>
                <a:lnTo>
                  <a:pt x="0" y="72969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196652" y="1341264"/>
            <a:ext cx="4466641" cy="1216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sz="2698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Qu'est-ce que ça veut dire "</a:t>
            </a:r>
            <a:r>
              <a:rPr lang="en-US" sz="2698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écosystème</a:t>
            </a:r>
            <a:r>
              <a:rPr lang="en-US" sz="2698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" 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26780" y="7543111"/>
            <a:ext cx="13335104" cy="2267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17"/>
              </a:lnSpc>
            </a:pPr>
            <a:r>
              <a:rPr lang="en-US" sz="3598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Les mers et les océans sont grands et situés à différents endroits de la planète  : il existe donc de nombreux écosystèmes marins aux caractéristiques différentes (température, salinité...)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767060" y="6697253"/>
            <a:ext cx="711756" cy="280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i="true" u="sng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  <a:hlinkClick r:id="rId17" tooltip="https://www.alloprof.qc.ca/fr/eleves/bv/geographie/les-oceans-g1098"/>
              </a:rPr>
              <a:t>Source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3" y="0"/>
                </a:lnTo>
                <a:lnTo>
                  <a:pt x="11002543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668623" y="2123788"/>
            <a:ext cx="8860987" cy="4930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Quelles </a:t>
            </a:r>
            <a:r>
              <a:rPr lang="en-US" sz="535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relations/intéractions</a:t>
            </a: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peut-on observer dans un écosytème marin ?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0648" y="3720116"/>
            <a:ext cx="6264512" cy="6084694"/>
            <a:chOff x="0" y="0"/>
            <a:chExt cx="1649913" cy="16025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49913" cy="1602553"/>
            </a:xfrm>
            <a:custGeom>
              <a:avLst/>
              <a:gdLst/>
              <a:ahLst/>
              <a:cxnLst/>
              <a:rect r="r" b="b" t="t" l="l"/>
              <a:pathLst>
                <a:path h="1602553" w="1649913">
                  <a:moveTo>
                    <a:pt x="63028" y="0"/>
                  </a:moveTo>
                  <a:lnTo>
                    <a:pt x="1586885" y="0"/>
                  </a:lnTo>
                  <a:cubicBezTo>
                    <a:pt x="1621694" y="0"/>
                    <a:pt x="1649913" y="28218"/>
                    <a:pt x="1649913" y="63028"/>
                  </a:cubicBezTo>
                  <a:lnTo>
                    <a:pt x="1649913" y="1539525"/>
                  </a:lnTo>
                  <a:cubicBezTo>
                    <a:pt x="1649913" y="1574335"/>
                    <a:pt x="1621694" y="1602553"/>
                    <a:pt x="1586885" y="1602553"/>
                  </a:cubicBezTo>
                  <a:lnTo>
                    <a:pt x="63028" y="1602553"/>
                  </a:lnTo>
                  <a:cubicBezTo>
                    <a:pt x="28218" y="1602553"/>
                    <a:pt x="0" y="1574335"/>
                    <a:pt x="0" y="1539525"/>
                  </a:cubicBezTo>
                  <a:lnTo>
                    <a:pt x="0" y="63028"/>
                  </a:lnTo>
                  <a:cubicBezTo>
                    <a:pt x="0" y="28218"/>
                    <a:pt x="28218" y="0"/>
                    <a:pt x="63028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49913" cy="1640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33453" y="562793"/>
            <a:ext cx="4517022" cy="2858043"/>
          </a:xfrm>
          <a:custGeom>
            <a:avLst/>
            <a:gdLst/>
            <a:ahLst/>
            <a:cxnLst/>
            <a:rect r="r" b="b" t="t" l="l"/>
            <a:pathLst>
              <a:path h="2858043" w="4517022">
                <a:moveTo>
                  <a:pt x="0" y="0"/>
                </a:moveTo>
                <a:lnTo>
                  <a:pt x="4517022" y="0"/>
                </a:lnTo>
                <a:lnTo>
                  <a:pt x="4517022" y="2858043"/>
                </a:lnTo>
                <a:lnTo>
                  <a:pt x="0" y="28580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752042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395978" y="482190"/>
            <a:ext cx="9851343" cy="9322620"/>
          </a:xfrm>
          <a:custGeom>
            <a:avLst/>
            <a:gdLst/>
            <a:ahLst/>
            <a:cxnLst/>
            <a:rect r="r" b="b" t="t" l="l"/>
            <a:pathLst>
              <a:path h="9322620" w="9851343">
                <a:moveTo>
                  <a:pt x="0" y="0"/>
                </a:moveTo>
                <a:lnTo>
                  <a:pt x="9851343" y="0"/>
                </a:lnTo>
                <a:lnTo>
                  <a:pt x="9851343" y="9322620"/>
                </a:lnTo>
                <a:lnTo>
                  <a:pt x="0" y="93226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6460" r="-746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673054" y="857891"/>
            <a:ext cx="3637820" cy="2016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6"/>
              </a:lnSpc>
            </a:pPr>
            <a:r>
              <a:rPr lang="en-US" sz="2197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Quelles </a:t>
            </a:r>
            <a:r>
              <a:rPr lang="en-US" sz="2197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relations/intéractions</a:t>
            </a:r>
            <a:r>
              <a:rPr lang="en-US" sz="2197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peut-on observer dans un écosytème marin ?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0476" y="3739206"/>
            <a:ext cx="5924855" cy="580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Au sein d'un écosystème, toutes les espèces (animales et végétales) sont liées les unes aux autres par des </a:t>
            </a:r>
            <a:r>
              <a:rPr lang="en-US" sz="35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besoins alimentaires</a:t>
            </a: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  <a:p>
            <a:pPr algn="ctr">
              <a:lnSpc>
                <a:spcPts val="6622"/>
              </a:lnSpc>
            </a:pP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On parle d'un </a:t>
            </a:r>
            <a:r>
              <a:rPr lang="en-US" sz="35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réseau trophique.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819206" y="9408570"/>
            <a:ext cx="1004888" cy="396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i="true" u="sng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  <a:hlinkClick r:id="rId18" tooltip="https://www.save4planet.com/ecologie/72/ecosystemes-definition-exemples-caracteristiques"/>
              </a:rPr>
              <a:t>Source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0648" y="3720116"/>
            <a:ext cx="6264512" cy="6084694"/>
            <a:chOff x="0" y="0"/>
            <a:chExt cx="1649913" cy="16025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49913" cy="1602553"/>
            </a:xfrm>
            <a:custGeom>
              <a:avLst/>
              <a:gdLst/>
              <a:ahLst/>
              <a:cxnLst/>
              <a:rect r="r" b="b" t="t" l="l"/>
              <a:pathLst>
                <a:path h="1602553" w="1649913">
                  <a:moveTo>
                    <a:pt x="63028" y="0"/>
                  </a:moveTo>
                  <a:lnTo>
                    <a:pt x="1586885" y="0"/>
                  </a:lnTo>
                  <a:cubicBezTo>
                    <a:pt x="1621694" y="0"/>
                    <a:pt x="1649913" y="28218"/>
                    <a:pt x="1649913" y="63028"/>
                  </a:cubicBezTo>
                  <a:lnTo>
                    <a:pt x="1649913" y="1539525"/>
                  </a:lnTo>
                  <a:cubicBezTo>
                    <a:pt x="1649913" y="1574335"/>
                    <a:pt x="1621694" y="1602553"/>
                    <a:pt x="1586885" y="1602553"/>
                  </a:cubicBezTo>
                  <a:lnTo>
                    <a:pt x="63028" y="1602553"/>
                  </a:lnTo>
                  <a:cubicBezTo>
                    <a:pt x="28218" y="1602553"/>
                    <a:pt x="0" y="1574335"/>
                    <a:pt x="0" y="1539525"/>
                  </a:cubicBezTo>
                  <a:lnTo>
                    <a:pt x="0" y="63028"/>
                  </a:lnTo>
                  <a:cubicBezTo>
                    <a:pt x="0" y="28218"/>
                    <a:pt x="28218" y="0"/>
                    <a:pt x="63028" y="0"/>
                  </a:cubicBezTo>
                  <a:close/>
                </a:path>
              </a:pathLst>
            </a:custGeom>
            <a:solidFill>
              <a:srgbClr val="F8F0E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49913" cy="1640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33453" y="562793"/>
            <a:ext cx="4517022" cy="2858043"/>
          </a:xfrm>
          <a:custGeom>
            <a:avLst/>
            <a:gdLst/>
            <a:ahLst/>
            <a:cxnLst/>
            <a:rect r="r" b="b" t="t" l="l"/>
            <a:pathLst>
              <a:path h="2858043" w="4517022">
                <a:moveTo>
                  <a:pt x="0" y="0"/>
                </a:moveTo>
                <a:lnTo>
                  <a:pt x="4517022" y="0"/>
                </a:lnTo>
                <a:lnTo>
                  <a:pt x="4517022" y="2858043"/>
                </a:lnTo>
                <a:lnTo>
                  <a:pt x="0" y="28580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752042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395978" y="482190"/>
            <a:ext cx="9851343" cy="9322620"/>
          </a:xfrm>
          <a:custGeom>
            <a:avLst/>
            <a:gdLst/>
            <a:ahLst/>
            <a:cxnLst/>
            <a:rect r="r" b="b" t="t" l="l"/>
            <a:pathLst>
              <a:path h="9322620" w="9851343">
                <a:moveTo>
                  <a:pt x="0" y="0"/>
                </a:moveTo>
                <a:lnTo>
                  <a:pt x="9851343" y="0"/>
                </a:lnTo>
                <a:lnTo>
                  <a:pt x="9851343" y="9322620"/>
                </a:lnTo>
                <a:lnTo>
                  <a:pt x="0" y="932262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6460" r="-746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673054" y="857891"/>
            <a:ext cx="3637820" cy="2016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6"/>
              </a:lnSpc>
            </a:pPr>
            <a:r>
              <a:rPr lang="en-US" sz="2197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Quelles </a:t>
            </a:r>
            <a:r>
              <a:rPr lang="en-US" sz="2197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relations/intéractions</a:t>
            </a:r>
            <a:r>
              <a:rPr lang="en-US" sz="2197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peut-on observer dans un écosytème marin ?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05562" y="3747912"/>
            <a:ext cx="6094684" cy="5800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Dans l'océan, ce sont les </a:t>
            </a:r>
            <a:r>
              <a:rPr lang="en-US" sz="35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algues </a:t>
            </a: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et le </a:t>
            </a:r>
            <a:r>
              <a:rPr lang="en-US" sz="35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phytoplancton </a:t>
            </a: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qui sont à la base de ce réseau.</a:t>
            </a:r>
          </a:p>
          <a:p>
            <a:pPr algn="ctr">
              <a:lnSpc>
                <a:spcPts val="6622"/>
              </a:lnSpc>
            </a:pP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Ils transforment la matière minérale en </a:t>
            </a:r>
            <a:r>
              <a:rPr lang="en-US" sz="3579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matière organique</a:t>
            </a:r>
            <a:r>
              <a:rPr lang="en-US" sz="3579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97845" y="1423076"/>
            <a:ext cx="11002543" cy="6961609"/>
          </a:xfrm>
          <a:custGeom>
            <a:avLst/>
            <a:gdLst/>
            <a:ahLst/>
            <a:cxnLst/>
            <a:rect r="r" b="b" t="t" l="l"/>
            <a:pathLst>
              <a:path h="6961609" w="11002543">
                <a:moveTo>
                  <a:pt x="0" y="0"/>
                </a:moveTo>
                <a:lnTo>
                  <a:pt x="11002543" y="0"/>
                </a:lnTo>
                <a:lnTo>
                  <a:pt x="11002543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932980" y="178333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272603" y="2827568"/>
            <a:ext cx="7653027" cy="3672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4"/>
              </a:lnSpc>
            </a:pP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5353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proie/prédateur</a:t>
            </a:r>
            <a:r>
              <a:rPr lang="en-US" sz="5353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35" t="-63031" r="-16377" b="-646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1794" y="9105210"/>
            <a:ext cx="14271998" cy="6797039"/>
          </a:xfrm>
          <a:custGeom>
            <a:avLst/>
            <a:gdLst/>
            <a:ahLst/>
            <a:cxnLst/>
            <a:rect r="r" b="b" t="t" l="l"/>
            <a:pathLst>
              <a:path h="6797039" w="14271998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84730" y="7874712"/>
            <a:ext cx="2909455" cy="2692568"/>
          </a:xfrm>
          <a:custGeom>
            <a:avLst/>
            <a:gdLst/>
            <a:ahLst/>
            <a:cxnLst/>
            <a:rect r="r" b="b" t="t" l="l"/>
            <a:pathLst>
              <a:path h="2692568" w="2909455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404" y="4557598"/>
            <a:ext cx="1360099" cy="1413090"/>
          </a:xfrm>
          <a:custGeom>
            <a:avLst/>
            <a:gdLst/>
            <a:ahLst/>
            <a:cxnLst/>
            <a:rect r="r" b="b" t="t" l="l"/>
            <a:pathLst>
              <a:path h="1413090" w="1360099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594986" y="7643139"/>
            <a:ext cx="2296780" cy="2924141"/>
          </a:xfrm>
          <a:custGeom>
            <a:avLst/>
            <a:gdLst/>
            <a:ahLst/>
            <a:cxnLst/>
            <a:rect r="r" b="b" t="t" l="l"/>
            <a:pathLst>
              <a:path h="2924141" w="2296780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57499" y="8708503"/>
            <a:ext cx="1916429" cy="1398993"/>
          </a:xfrm>
          <a:custGeom>
            <a:avLst/>
            <a:gdLst/>
            <a:ahLst/>
            <a:cxnLst/>
            <a:rect r="r" b="b" t="t" l="l"/>
            <a:pathLst>
              <a:path h="1398993" w="1916429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097566"/>
            <a:ext cx="3271903" cy="2470287"/>
          </a:xfrm>
          <a:custGeom>
            <a:avLst/>
            <a:gdLst/>
            <a:ahLst/>
            <a:cxnLst/>
            <a:rect r="r" b="b" t="t" l="l"/>
            <a:pathLst>
              <a:path h="2470287" w="3271903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084330" y="8097566"/>
            <a:ext cx="3395955" cy="2929011"/>
          </a:xfrm>
          <a:custGeom>
            <a:avLst/>
            <a:gdLst/>
            <a:ahLst/>
            <a:cxnLst/>
            <a:rect r="r" b="b" t="t" l="l"/>
            <a:pathLst>
              <a:path h="2929011" w="3395955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67060" y="6851875"/>
            <a:ext cx="984480" cy="1022837"/>
          </a:xfrm>
          <a:custGeom>
            <a:avLst/>
            <a:gdLst/>
            <a:ahLst/>
            <a:cxnLst/>
            <a:rect r="r" b="b" t="t" l="l"/>
            <a:pathLst>
              <a:path h="1022837" w="984480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true" rot="0">
            <a:off x="-204071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3404" y="348308"/>
            <a:ext cx="3273637" cy="2071320"/>
          </a:xfrm>
          <a:custGeom>
            <a:avLst/>
            <a:gdLst/>
            <a:ahLst/>
            <a:cxnLst/>
            <a:rect r="r" b="b" t="t" l="l"/>
            <a:pathLst>
              <a:path h="2071320" w="3273637">
                <a:moveTo>
                  <a:pt x="0" y="0"/>
                </a:moveTo>
                <a:lnTo>
                  <a:pt x="3273637" y="0"/>
                </a:lnTo>
                <a:lnTo>
                  <a:pt x="3273637" y="2071320"/>
                </a:lnTo>
                <a:lnTo>
                  <a:pt x="0" y="20713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8114867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true" rot="0">
            <a:off x="16509383" y="-297490"/>
            <a:ext cx="8413567" cy="1720566"/>
          </a:xfrm>
          <a:custGeom>
            <a:avLst/>
            <a:gdLst/>
            <a:ahLst/>
            <a:cxnLst/>
            <a:rect r="r" b="b" t="t" l="l"/>
            <a:pathLst>
              <a:path h="1720566" w="8413567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752042" y="8252318"/>
            <a:ext cx="1456486" cy="2774260"/>
          </a:xfrm>
          <a:custGeom>
            <a:avLst/>
            <a:gdLst/>
            <a:ahLst/>
            <a:cxnLst/>
            <a:rect r="r" b="b" t="t" l="l"/>
            <a:pathLst>
              <a:path h="2774260" w="1456486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772478" y="2419628"/>
            <a:ext cx="14923898" cy="7503404"/>
          </a:xfrm>
          <a:custGeom>
            <a:avLst/>
            <a:gdLst/>
            <a:ahLst/>
            <a:cxnLst/>
            <a:rect r="r" b="b" t="t" l="l"/>
            <a:pathLst>
              <a:path h="7503404" w="14923898">
                <a:moveTo>
                  <a:pt x="0" y="0"/>
                </a:moveTo>
                <a:lnTo>
                  <a:pt x="14923898" y="0"/>
                </a:lnTo>
                <a:lnTo>
                  <a:pt x="14923898" y="7503404"/>
                </a:lnTo>
                <a:lnTo>
                  <a:pt x="0" y="75034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78635" y="698973"/>
            <a:ext cx="2623176" cy="1255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183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La relation </a:t>
            </a:r>
            <a:r>
              <a:rPr lang="en-US" sz="1834" u="sng">
                <a:solidFill>
                  <a:srgbClr val="AE225B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proie/prédateur</a:t>
            </a:r>
            <a:r>
              <a:rPr lang="en-US" sz="1834" u="sng">
                <a:solidFill>
                  <a:srgbClr val="504E91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Quels exemples 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310983" y="9829005"/>
            <a:ext cx="979765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 i="true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</a:rPr>
              <a:t>Bertel l'école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38996" y="9740422"/>
            <a:ext cx="87927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i="true" u="sng">
                <a:solidFill>
                  <a:srgbClr val="000000"/>
                </a:solidFill>
                <a:latin typeface="Open Sans Extra Bold Italics"/>
                <a:ea typeface="Open Sans Extra Bold Italics"/>
                <a:cs typeface="Open Sans Extra Bold Italics"/>
                <a:sym typeface="Open Sans Extra Bold Italics"/>
                <a:hlinkClick r:id="rId18" tooltip="https://aquariumdelareunion.com/ressources-enseignants/"/>
              </a:rPr>
              <a:t>Source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DAFpvq4TomU</dc:identifier>
  <dcterms:modified xsi:type="dcterms:W3CDTF">2011-08-01T06:04:30Z</dcterms:modified>
  <cp:revision>1</cp:revision>
  <dc:title>Sciences Ecosystème, sctructure, fonctionnement et dynamique</dc:title>
</cp:coreProperties>
</file>